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6" r:id="rId4"/>
    <p:sldId id="265" r:id="rId5"/>
    <p:sldId id="266" r:id="rId6"/>
    <p:sldId id="267" r:id="rId7"/>
    <p:sldId id="268" r:id="rId8"/>
    <p:sldId id="269" r:id="rId9"/>
    <p:sldId id="258" r:id="rId10"/>
    <p:sldId id="270" r:id="rId11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EF1E6"/>
    <a:srgbClr val="CC9900"/>
    <a:srgbClr val="FFCC66"/>
    <a:srgbClr val="996600"/>
    <a:srgbClr val="FBD397"/>
    <a:srgbClr val="FFFFFF"/>
    <a:srgbClr val="FF3399"/>
    <a:srgbClr val="FFB3D9"/>
    <a:srgbClr val="E8F4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1" autoAdjust="0"/>
    <p:restoredTop sz="94660"/>
  </p:normalViewPr>
  <p:slideViewPr>
    <p:cSldViewPr>
      <p:cViewPr>
        <p:scale>
          <a:sx n="130" d="100"/>
          <a:sy n="130" d="100"/>
        </p:scale>
        <p:origin x="-2196" y="3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13696-F7DD-46AC-88D3-897B2123CBC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BCA7-C15F-46C3-87DE-70C4682C9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649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BCA7-C15F-46C3-87DE-70C4682C9E4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07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BCA7-C15F-46C3-87DE-70C4682C9E4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07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BCA7-C15F-46C3-87DE-70C4682C9E4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07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BCA7-C15F-46C3-87DE-70C4682C9E4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07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30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744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439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30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76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7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4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366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8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2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04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443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06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06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20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43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80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4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7.jpeg"/><Relationship Id="rId10" Type="http://schemas.openxmlformats.org/officeDocument/2006/relationships/image" Target="../media/image46.jpeg"/><Relationship Id="rId4" Type="http://schemas.openxmlformats.org/officeDocument/2006/relationships/image" Target="../media/image36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51.png"/><Relationship Id="rId12" Type="http://schemas.microsoft.com/office/2007/relationships/hdphoto" Target="../media/hdphoto5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3.jpeg"/><Relationship Id="rId5" Type="http://schemas.openxmlformats.org/officeDocument/2006/relationships/image" Target="../media/image49.jpeg"/><Relationship Id="rId10" Type="http://schemas.microsoft.com/office/2007/relationships/hdphoto" Target="../media/hdphoto4.wdp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2656" y="7164288"/>
            <a:ext cx="6264696" cy="1008112"/>
          </a:xfrm>
          <a:prstGeom prst="rect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ko-KR" sz="2400" b="1" dirty="0" smtClean="0">
                <a:ln w="50800"/>
                <a:solidFill>
                  <a:prstClr val="black">
                    <a:lumMod val="65000"/>
                    <a:lumOff val="35000"/>
                  </a:prst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Eco Soul Base Line</a:t>
            </a:r>
            <a:endParaRPr lang="en-US" altLang="ko-KR" sz="2400" b="1" dirty="0">
              <a:ln w="50800"/>
              <a:solidFill>
                <a:prstClr val="black">
                  <a:lumMod val="65000"/>
                  <a:lumOff val="35000"/>
                </a:prst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72511" y="1571199"/>
            <a:ext cx="6707163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Base Line-up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980728" y="755576"/>
            <a:ext cx="4810316" cy="342945"/>
          </a:xfrm>
          <a:prstGeom prst="roundRect">
            <a:avLst/>
          </a:prstGeom>
          <a:solidFill>
            <a:srgbClr val="FBD39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Обновленная линия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Eco Soul Base 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00"/>
          <a:stretch/>
        </p:blipFill>
        <p:spPr>
          <a:xfrm>
            <a:off x="1404431" y="2091192"/>
            <a:ext cx="523387" cy="12483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646" y="2118381"/>
            <a:ext cx="1115112" cy="115699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14" r="16458" b="1119"/>
          <a:stretch/>
        </p:blipFill>
        <p:spPr>
          <a:xfrm>
            <a:off x="416851" y="2091192"/>
            <a:ext cx="511189" cy="128615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430" y="2369415"/>
            <a:ext cx="1376165" cy="97008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684" y="2139073"/>
            <a:ext cx="1105197" cy="1136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5" y="1693649"/>
            <a:ext cx="1040611" cy="424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CC Cream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5820" y="1666460"/>
            <a:ext cx="1040611" cy="424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CC &amp; BB Cream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5483" y="1675494"/>
            <a:ext cx="1040611" cy="424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CC Cushion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1761" y="1682807"/>
            <a:ext cx="1265615" cy="424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Real Fit Makeup Base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6925" y="1679326"/>
            <a:ext cx="1418327" cy="424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>
                <a:latin typeface="Arial" pitchFamily="34" charset="0"/>
                <a:cs typeface="Arial" pitchFamily="34" charset="0"/>
              </a:rPr>
              <a:t>Real </a:t>
            </a: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Fit Foundation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229" y="2467582"/>
            <a:ext cx="824587" cy="295466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Renewal </a:t>
            </a:r>
            <a:endParaRPr lang="ko-KR" alt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5820" y="2472249"/>
            <a:ext cx="1040609" cy="295466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Discontinue</a:t>
            </a:r>
            <a:endParaRPr lang="ko-KR" alt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5485" y="2545748"/>
            <a:ext cx="1040609" cy="295466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Discontinue</a:t>
            </a:r>
            <a:endParaRPr lang="ko-KR" alt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841" y="2329183"/>
            <a:ext cx="1040609" cy="479940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Renewal </a:t>
            </a:r>
            <a:endParaRPr lang="ko-KR" alt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5783" y="2380012"/>
            <a:ext cx="1040609" cy="479940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Renewal </a:t>
            </a:r>
            <a:endParaRPr lang="ko-KR" alt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229" y="4533750"/>
            <a:ext cx="1154202" cy="590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Magic Primer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0455" y="4533750"/>
            <a:ext cx="1088465" cy="590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CC Cream 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759" y="1174467"/>
            <a:ext cx="3922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b="1" u="sng" dirty="0" smtClean="0">
                <a:latin typeface="Arial" pitchFamily="34" charset="0"/>
                <a:cs typeface="Arial" pitchFamily="34" charset="0"/>
              </a:rPr>
              <a:t>Предыдущие товарные позиции</a:t>
            </a:r>
            <a:endParaRPr lang="ko-KR" altLang="en-US" sz="1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4967" y="4139952"/>
            <a:ext cx="3922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b="1" u="sng" smtClean="0">
                <a:latin typeface="Arial" pitchFamily="34" charset="0"/>
                <a:cs typeface="Arial" pitchFamily="34" charset="0"/>
              </a:rPr>
              <a:t>Новинки</a:t>
            </a:r>
            <a:endParaRPr lang="ko-KR" altLang="en-US" sz="1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2921842" y="3701008"/>
            <a:ext cx="1088329" cy="43988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0968" y="4533749"/>
            <a:ext cx="1061391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Powder BB Cream 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6415" y="4542434"/>
            <a:ext cx="1056822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Skin Fit  BB Cream 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6272" y="4521539"/>
            <a:ext cx="978980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</a:p>
          <a:p>
            <a:pPr algn="ctr">
              <a:lnSpc>
                <a:spcPct val="120000"/>
              </a:lnSpc>
            </a:pPr>
            <a:r>
              <a:rPr lang="en-US" altLang="ko-KR" sz="900" b="1" dirty="0" err="1" smtClean="0">
                <a:latin typeface="Arial" pitchFamily="34" charset="0"/>
                <a:cs typeface="Arial" pitchFamily="34" charset="0"/>
              </a:rPr>
              <a:t>Longwear</a:t>
            </a: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 BB Cream 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741" y="5137657"/>
            <a:ext cx="625775" cy="192962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60" y="5137657"/>
            <a:ext cx="630120" cy="192962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886" y="5144842"/>
            <a:ext cx="531348" cy="1922443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871" y="5175280"/>
            <a:ext cx="564444" cy="181636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627" y="5175280"/>
            <a:ext cx="659592" cy="168089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226" y="5175280"/>
            <a:ext cx="628270" cy="168089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738575" y="7236296"/>
            <a:ext cx="1402393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  <a:r>
              <a:rPr lang="ko-KR" altLang="en-US" sz="900" b="1" dirty="0">
                <a:latin typeface="Arial" pitchFamily="34" charset="0"/>
                <a:cs typeface="Arial" pitchFamily="34" charset="0"/>
              </a:rPr>
              <a:t> 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Moist Aura Cushion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5753" y="7236296"/>
            <a:ext cx="159117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Eco Soul </a:t>
            </a:r>
            <a:r>
              <a:rPr lang="ko-KR" altLang="en-US" sz="900" b="1" dirty="0">
                <a:latin typeface="Arial" pitchFamily="34" charset="0"/>
                <a:cs typeface="Arial" pitchFamily="34" charset="0"/>
              </a:rPr>
              <a:t> 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Volume Beam Highlighter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966" y="7821312"/>
            <a:ext cx="1100568" cy="1132885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876" y="7677796"/>
            <a:ext cx="253269" cy="14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36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2615361"/>
              </p:ext>
            </p:extLst>
          </p:nvPr>
        </p:nvGraphicFramePr>
        <p:xfrm>
          <a:off x="223356" y="2915815"/>
          <a:ext cx="6518012" cy="61609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04414"/>
                <a:gridCol w="5313598"/>
              </a:tblGrid>
              <a:tr h="21574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 Soul Magic Primer 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86437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Идея линии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6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эффект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01]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Праймер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с  романтичным розовым оттенком придает сияющий здоровый вид </a:t>
                      </a:r>
                      <a:r>
                        <a:rPr lang="ru-RU" altLang="ko-KR" sz="10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тусклой, уставшей коже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прекрасно ее увлажняя.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endParaRPr lang="en-US" altLang="ko-KR" sz="1000" u="sng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02] 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Праймер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с освежающим зеленоватым придает сияющий здоровый вид </a:t>
                      </a:r>
                      <a:r>
                        <a:rPr lang="ru-RU" altLang="ko-KR" sz="10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коже с красноватым оттенком,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прекрасно ее увлажняя.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13300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Швейцарские альпийские травы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обогащенная минералами ледниковая вода Аляски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трегалоза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(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натуральный дисахарид,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обладающий превосходными увлажняющими свойствами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)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–  в результате кожа дольше остается насыщена влагой.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Обладает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гипоаллергенной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формулой, в которой отсутствуют такие вредные и потенциально опасные составляющие, как вазелин,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триэтаноламин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продукты животного происхождения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бензофенон-3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лаурилсульфат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натрия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искусственные красители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имидазолидинил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-мочевина.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269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Обладает кремовой текстурой, в состав которой входит комплекс частичек драгоценных минералов. Благодаря этому оказывает эффект мягкого фокуса: отражает и рассеивает свет, визуально разглаживая кожу, придавая ей при этом притягательную яркость и легкий глянец,.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ru-RU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Прочный полимер и экстракт каштана заполняют участки кожи с неровным рельефом, оказывая 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ультрагладкий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эффект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Легкая текстура обладает высокой степенью «сцепления» с кожей.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Экстракт </a:t>
                      </a:r>
                      <a:r>
                        <a:rPr lang="ru-RU" altLang="ko-KR" sz="1000" u="sng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моринги</a:t>
                      </a:r>
                      <a:r>
                        <a:rPr lang="ru-RU" altLang="ko-KR" sz="10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препятствует проникновению в кожу опасных веществ.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Улучшает сцепление компонентов декоративной косметики с кожей и обеспечивает ее стойкость.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39404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Предназначение</a:t>
                      </a:r>
                      <a:endParaRPr lang="ko-KR" alt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Девушки после 20 лет, чья кожа нуждается в коррекции общего тона.</a:t>
                      </a:r>
                      <a:endParaRPr lang="en-US" altLang="ko-KR" sz="1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Magic Primer SPF30 PA++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80249" y="3521895"/>
            <a:ext cx="181471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lvl="0"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Придание гладкости кожному покрову</a:t>
            </a:r>
            <a:endParaRPr lang="en-US" altLang="ko-KR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00808" y="3235786"/>
            <a:ext cx="104384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Коррекция тона кожи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54468" y="3235786"/>
            <a:ext cx="2444348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Подготовка к нанесению макияжа</a:t>
            </a:r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4946103" y="3511701"/>
            <a:ext cx="145888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Высокая степень увлажнения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466735" y="3680979"/>
            <a:ext cx="1277914" cy="230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altLang="ko-KR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Защитная функция</a:t>
            </a:r>
            <a:endParaRPr lang="ko-KR" altLang="en-US" sz="9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09" b="3876"/>
          <a:stretch/>
        </p:blipFill>
        <p:spPr>
          <a:xfrm>
            <a:off x="1556220" y="646804"/>
            <a:ext cx="728268" cy="205208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794" y="1979712"/>
            <a:ext cx="1148911" cy="67459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37" t="4018" r="-1"/>
          <a:stretch/>
        </p:blipFill>
        <p:spPr>
          <a:xfrm>
            <a:off x="4344584" y="622335"/>
            <a:ext cx="755640" cy="218964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076" y="1979712"/>
            <a:ext cx="1148911" cy="6745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4487" y="827584"/>
            <a:ext cx="1288529" cy="3499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01 Blooming Pink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362" y="827584"/>
            <a:ext cx="1311974" cy="3499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02 Blooming Green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315" y="6964312"/>
            <a:ext cx="860934" cy="662821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5090923" y="6963783"/>
            <a:ext cx="1319803" cy="629427"/>
            <a:chOff x="3744998" y="7075517"/>
            <a:chExt cx="1396364" cy="496365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44998" y="7075517"/>
              <a:ext cx="490321" cy="485558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5319" y="7091938"/>
              <a:ext cx="396044" cy="392197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40129" y="7075518"/>
              <a:ext cx="501233" cy="496364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18866" y="2603233"/>
            <a:ext cx="1098591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30g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3946" y="2617023"/>
            <a:ext cx="1098591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30g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28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8366771"/>
              </p:ext>
            </p:extLst>
          </p:nvPr>
        </p:nvGraphicFramePr>
        <p:xfrm>
          <a:off x="1196752" y="755576"/>
          <a:ext cx="5544616" cy="482453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08112"/>
                <a:gridCol w="4536504"/>
              </a:tblGrid>
              <a:tr h="5040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 Soul CC Cream 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Идея линии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6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эффект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Два в одном: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крем с комплексным уходом не только улучшит макияж, выравнивая тон лица и маскируя недостатки, но и позаботится о здоровье Вашей кожи.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7205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  <a:endParaRPr lang="ko-KR" alt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Швейцарские альпийские травы, обогащенная минералами ледниковая вода Аляски.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Увлажняющий ингредиент, состоящий на </a:t>
                      </a:r>
                      <a:r>
                        <a:rPr lang="en-US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50% </a:t>
                      </a: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из </a:t>
                      </a:r>
                      <a:r>
                        <a:rPr lang="ru-RU" altLang="ko-KR" sz="10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гиалуроновой</a:t>
                      </a: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кислоты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Комплекс, придающий коже сияние.</a:t>
                      </a:r>
                      <a:endParaRPr lang="en-US" altLang="ko-KR" sz="1000" b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Гипоаллергенная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формула: без смолы,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триэтаноламина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парааминобензойной кислоты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вазелина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бензофенона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сульфатов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имидазолидинил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-мочевины.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0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Предназначение</a:t>
                      </a:r>
                      <a:endParaRPr lang="ko-KR" alt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Девушки после 20 лет с тусклой обезвоженной кожей.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Женщины, предпочитающие крем с естественным покрытием 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CC Cream SPF 30 PA++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49218" y="1773831"/>
            <a:ext cx="181471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lvl="0" algn="ctr"/>
            <a:r>
              <a:rPr lang="ru-RU" altLang="ko-KR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Формула на 50% состоящая из ингредиентов, ухаживающих за кожей</a:t>
            </a:r>
            <a:endParaRPr lang="en-US" altLang="ko-K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63308" y="1795095"/>
            <a:ext cx="892999" cy="271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tIns="36000" rIns="36000">
            <a:no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Увлажнение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533149" y="1382688"/>
            <a:ext cx="4001069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Комплексный уход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уход за кожей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средство для макияжа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4219305" y="1795095"/>
            <a:ext cx="1438854" cy="281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36000" rIns="36000" anchor="ctr" anchorCtr="0">
            <a:noAutofit/>
          </a:bodyPr>
          <a:lstStyle/>
          <a:p>
            <a:r>
              <a:rPr lang="ru-RU" altLang="ko-KR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Осветляющий комплекс</a:t>
            </a:r>
            <a:endParaRPr lang="ko-KR" altLang="en-US" sz="900" dirty="0"/>
          </a:p>
        </p:txBody>
      </p:sp>
      <p:sp>
        <p:nvSpPr>
          <p:cNvPr id="24" name="직사각형 23"/>
          <p:cNvSpPr/>
          <p:nvPr/>
        </p:nvSpPr>
        <p:spPr>
          <a:xfrm>
            <a:off x="372548" y="6156176"/>
            <a:ext cx="3070933" cy="2850842"/>
          </a:xfrm>
          <a:prstGeom prst="rect">
            <a:avLst/>
          </a:prstGeom>
          <a:ln>
            <a:solidFill>
              <a:srgbClr val="CC9900"/>
            </a:solidFill>
          </a:ln>
        </p:spPr>
        <p:txBody>
          <a:bodyPr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 BRIGHTENING </a:t>
            </a:r>
            <a:endParaRPr lang="ko-KR" alt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48" y="698788"/>
            <a:ext cx="816000" cy="295232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502" y="5063151"/>
            <a:ext cx="969327" cy="893166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35" y="3967912"/>
            <a:ext cx="864096" cy="805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194" y="3707904"/>
            <a:ext cx="1225574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01  Brightening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632" y="4773226"/>
            <a:ext cx="1225574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02  Cover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650920" y="6156176"/>
            <a:ext cx="3070933" cy="2843754"/>
          </a:xfrm>
          <a:prstGeom prst="rect">
            <a:avLst/>
          </a:prstGeom>
          <a:ln>
            <a:solidFill>
              <a:srgbClr val="CC9900"/>
            </a:solidFill>
          </a:ln>
        </p:spPr>
        <p:txBody>
          <a:bodyPr rtlCol="0" anchor="t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그룹 51"/>
          <p:cNvGrpSpPr/>
          <p:nvPr/>
        </p:nvGrpSpPr>
        <p:grpSpPr>
          <a:xfrm>
            <a:off x="5478211" y="4284247"/>
            <a:ext cx="1221943" cy="618984"/>
            <a:chOff x="4788024" y="5229200"/>
            <a:chExt cx="1980557" cy="720750"/>
          </a:xfrm>
        </p:grpSpPr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5588000"/>
              <a:ext cx="17526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그룹 293"/>
            <p:cNvGrpSpPr/>
            <p:nvPr/>
          </p:nvGrpSpPr>
          <p:grpSpPr>
            <a:xfrm rot="20520811">
              <a:off x="4866324" y="5559061"/>
              <a:ext cx="504056" cy="120523"/>
              <a:chOff x="3059832" y="6237312"/>
              <a:chExt cx="1363960" cy="326132"/>
            </a:xfrm>
          </p:grpSpPr>
          <p:sp>
            <p:nvSpPr>
              <p:cNvPr id="108" name="순서도: 연결자 107"/>
              <p:cNvSpPr/>
              <p:nvPr/>
            </p:nvSpPr>
            <p:spPr>
              <a:xfrm>
                <a:off x="3159398" y="6237312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순서도: 처리 108"/>
              <p:cNvSpPr/>
              <p:nvPr/>
            </p:nvSpPr>
            <p:spPr>
              <a:xfrm>
                <a:off x="3087390" y="6309320"/>
                <a:ext cx="1296144" cy="215305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순서도: 연결자 109"/>
              <p:cNvSpPr/>
              <p:nvPr/>
            </p:nvSpPr>
            <p:spPr>
              <a:xfrm>
                <a:off x="330341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순서도: 연결자 110"/>
              <p:cNvSpPr/>
              <p:nvPr/>
            </p:nvSpPr>
            <p:spPr>
              <a:xfrm>
                <a:off x="3474988" y="62648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순서도: 연결자 111"/>
              <p:cNvSpPr/>
              <p:nvPr/>
            </p:nvSpPr>
            <p:spPr>
              <a:xfrm>
                <a:off x="366345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순서도: 연결자 112"/>
              <p:cNvSpPr/>
              <p:nvPr/>
            </p:nvSpPr>
            <p:spPr>
              <a:xfrm>
                <a:off x="3879478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순서도: 연결자 113"/>
              <p:cNvSpPr/>
              <p:nvPr/>
            </p:nvSpPr>
            <p:spPr>
              <a:xfrm>
                <a:off x="4095502" y="62775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순서도: 연결자 114"/>
              <p:cNvSpPr/>
              <p:nvPr/>
            </p:nvSpPr>
            <p:spPr>
              <a:xfrm>
                <a:off x="4311526" y="62712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순서도: 연결자 115"/>
              <p:cNvSpPr/>
              <p:nvPr/>
            </p:nvSpPr>
            <p:spPr>
              <a:xfrm>
                <a:off x="3114948" y="64194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순서도: 연결자 116"/>
              <p:cNvSpPr/>
              <p:nvPr/>
            </p:nvSpPr>
            <p:spPr>
              <a:xfrm>
                <a:off x="325896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순서도: 연결자 117"/>
              <p:cNvSpPr/>
              <p:nvPr/>
            </p:nvSpPr>
            <p:spPr>
              <a:xfrm>
                <a:off x="3430538" y="64469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순서도: 연결자 118"/>
              <p:cNvSpPr/>
              <p:nvPr/>
            </p:nvSpPr>
            <p:spPr>
              <a:xfrm>
                <a:off x="361900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순서도: 연결자 119"/>
              <p:cNvSpPr/>
              <p:nvPr/>
            </p:nvSpPr>
            <p:spPr>
              <a:xfrm>
                <a:off x="3835028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순서도: 연결자 120"/>
              <p:cNvSpPr/>
              <p:nvPr/>
            </p:nvSpPr>
            <p:spPr>
              <a:xfrm>
                <a:off x="4051052" y="64596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순서도: 연결자 121"/>
              <p:cNvSpPr/>
              <p:nvPr/>
            </p:nvSpPr>
            <p:spPr>
              <a:xfrm>
                <a:off x="4267076" y="64533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순서도: 연결자 122"/>
              <p:cNvSpPr/>
              <p:nvPr/>
            </p:nvSpPr>
            <p:spPr>
              <a:xfrm>
                <a:off x="3059832" y="632417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순서도: 연결자 123"/>
              <p:cNvSpPr/>
              <p:nvPr/>
            </p:nvSpPr>
            <p:spPr>
              <a:xfrm>
                <a:off x="4351784" y="63813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그룹 311"/>
            <p:cNvGrpSpPr/>
            <p:nvPr/>
          </p:nvGrpSpPr>
          <p:grpSpPr>
            <a:xfrm rot="20520811">
              <a:off x="5800386" y="5603511"/>
              <a:ext cx="504056" cy="120523"/>
              <a:chOff x="3059832" y="6237312"/>
              <a:chExt cx="1363960" cy="326132"/>
            </a:xfrm>
          </p:grpSpPr>
          <p:sp>
            <p:nvSpPr>
              <p:cNvPr id="91" name="순서도: 연결자 90"/>
              <p:cNvSpPr/>
              <p:nvPr/>
            </p:nvSpPr>
            <p:spPr>
              <a:xfrm>
                <a:off x="3159398" y="6237312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순서도: 처리 91"/>
              <p:cNvSpPr/>
              <p:nvPr/>
            </p:nvSpPr>
            <p:spPr>
              <a:xfrm>
                <a:off x="3087390" y="6309320"/>
                <a:ext cx="1296144" cy="215305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순서도: 연결자 92"/>
              <p:cNvSpPr/>
              <p:nvPr/>
            </p:nvSpPr>
            <p:spPr>
              <a:xfrm>
                <a:off x="330341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순서도: 연결자 93"/>
              <p:cNvSpPr/>
              <p:nvPr/>
            </p:nvSpPr>
            <p:spPr>
              <a:xfrm>
                <a:off x="3474988" y="62648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순서도: 연결자 94"/>
              <p:cNvSpPr/>
              <p:nvPr/>
            </p:nvSpPr>
            <p:spPr>
              <a:xfrm>
                <a:off x="366345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순서도: 연결자 95"/>
              <p:cNvSpPr/>
              <p:nvPr/>
            </p:nvSpPr>
            <p:spPr>
              <a:xfrm>
                <a:off x="3879478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순서도: 연결자 96"/>
              <p:cNvSpPr/>
              <p:nvPr/>
            </p:nvSpPr>
            <p:spPr>
              <a:xfrm>
                <a:off x="4095502" y="62775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순서도: 연결자 97"/>
              <p:cNvSpPr/>
              <p:nvPr/>
            </p:nvSpPr>
            <p:spPr>
              <a:xfrm>
                <a:off x="4311526" y="62712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순서도: 연결자 98"/>
              <p:cNvSpPr/>
              <p:nvPr/>
            </p:nvSpPr>
            <p:spPr>
              <a:xfrm>
                <a:off x="3114948" y="64194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순서도: 연결자 99"/>
              <p:cNvSpPr/>
              <p:nvPr/>
            </p:nvSpPr>
            <p:spPr>
              <a:xfrm>
                <a:off x="325896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순서도: 연결자 100"/>
              <p:cNvSpPr/>
              <p:nvPr/>
            </p:nvSpPr>
            <p:spPr>
              <a:xfrm>
                <a:off x="3430538" y="64469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순서도: 연결자 101"/>
              <p:cNvSpPr/>
              <p:nvPr/>
            </p:nvSpPr>
            <p:spPr>
              <a:xfrm>
                <a:off x="361900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순서도: 연결자 102"/>
              <p:cNvSpPr/>
              <p:nvPr/>
            </p:nvSpPr>
            <p:spPr>
              <a:xfrm>
                <a:off x="3835028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순서도: 연결자 103"/>
              <p:cNvSpPr/>
              <p:nvPr/>
            </p:nvSpPr>
            <p:spPr>
              <a:xfrm>
                <a:off x="4051052" y="64596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순서도: 연결자 104"/>
              <p:cNvSpPr/>
              <p:nvPr/>
            </p:nvSpPr>
            <p:spPr>
              <a:xfrm>
                <a:off x="4267076" y="64533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순서도: 연결자 105"/>
              <p:cNvSpPr/>
              <p:nvPr/>
            </p:nvSpPr>
            <p:spPr>
              <a:xfrm>
                <a:off x="3059832" y="632417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순서도: 연결자 106"/>
              <p:cNvSpPr/>
              <p:nvPr/>
            </p:nvSpPr>
            <p:spPr>
              <a:xfrm>
                <a:off x="4351784" y="63813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그룹 329"/>
            <p:cNvGrpSpPr/>
            <p:nvPr/>
          </p:nvGrpSpPr>
          <p:grpSpPr>
            <a:xfrm rot="1460643">
              <a:off x="5332613" y="5590364"/>
              <a:ext cx="504056" cy="120523"/>
              <a:chOff x="3059832" y="6237312"/>
              <a:chExt cx="1363960" cy="326132"/>
            </a:xfrm>
          </p:grpSpPr>
          <p:sp>
            <p:nvSpPr>
              <p:cNvPr id="74" name="순서도: 연결자 73"/>
              <p:cNvSpPr/>
              <p:nvPr/>
            </p:nvSpPr>
            <p:spPr>
              <a:xfrm>
                <a:off x="3159398" y="6237312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순서도: 처리 74"/>
              <p:cNvSpPr/>
              <p:nvPr/>
            </p:nvSpPr>
            <p:spPr>
              <a:xfrm>
                <a:off x="3087390" y="6309320"/>
                <a:ext cx="1296144" cy="215305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순서도: 연결자 75"/>
              <p:cNvSpPr/>
              <p:nvPr/>
            </p:nvSpPr>
            <p:spPr>
              <a:xfrm>
                <a:off x="330341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순서도: 연결자 76"/>
              <p:cNvSpPr/>
              <p:nvPr/>
            </p:nvSpPr>
            <p:spPr>
              <a:xfrm>
                <a:off x="3474988" y="62648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순서도: 연결자 77"/>
              <p:cNvSpPr/>
              <p:nvPr/>
            </p:nvSpPr>
            <p:spPr>
              <a:xfrm>
                <a:off x="366345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순서도: 연결자 78"/>
              <p:cNvSpPr/>
              <p:nvPr/>
            </p:nvSpPr>
            <p:spPr>
              <a:xfrm>
                <a:off x="3879478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순서도: 연결자 79"/>
              <p:cNvSpPr/>
              <p:nvPr/>
            </p:nvSpPr>
            <p:spPr>
              <a:xfrm>
                <a:off x="4095502" y="62775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순서도: 연결자 80"/>
              <p:cNvSpPr/>
              <p:nvPr/>
            </p:nvSpPr>
            <p:spPr>
              <a:xfrm>
                <a:off x="4311526" y="62712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순서도: 연결자 81"/>
              <p:cNvSpPr/>
              <p:nvPr/>
            </p:nvSpPr>
            <p:spPr>
              <a:xfrm>
                <a:off x="3114948" y="64194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순서도: 연결자 82"/>
              <p:cNvSpPr/>
              <p:nvPr/>
            </p:nvSpPr>
            <p:spPr>
              <a:xfrm>
                <a:off x="325896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순서도: 연결자 83"/>
              <p:cNvSpPr/>
              <p:nvPr/>
            </p:nvSpPr>
            <p:spPr>
              <a:xfrm>
                <a:off x="3430538" y="64469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순서도: 연결자 84"/>
              <p:cNvSpPr/>
              <p:nvPr/>
            </p:nvSpPr>
            <p:spPr>
              <a:xfrm>
                <a:off x="361900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순서도: 연결자 85"/>
              <p:cNvSpPr/>
              <p:nvPr/>
            </p:nvSpPr>
            <p:spPr>
              <a:xfrm>
                <a:off x="3835028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순서도: 연결자 86"/>
              <p:cNvSpPr/>
              <p:nvPr/>
            </p:nvSpPr>
            <p:spPr>
              <a:xfrm>
                <a:off x="4051052" y="64596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순서도: 연결자 87"/>
              <p:cNvSpPr/>
              <p:nvPr/>
            </p:nvSpPr>
            <p:spPr>
              <a:xfrm>
                <a:off x="4267076" y="64533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순서도: 연결자 88"/>
              <p:cNvSpPr/>
              <p:nvPr/>
            </p:nvSpPr>
            <p:spPr>
              <a:xfrm>
                <a:off x="3059832" y="632417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순서도: 연결자 89"/>
              <p:cNvSpPr/>
              <p:nvPr/>
            </p:nvSpPr>
            <p:spPr>
              <a:xfrm>
                <a:off x="4351784" y="63813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그룹 347"/>
            <p:cNvGrpSpPr/>
            <p:nvPr/>
          </p:nvGrpSpPr>
          <p:grpSpPr>
            <a:xfrm rot="1460643">
              <a:off x="6264525" y="5605259"/>
              <a:ext cx="504056" cy="120523"/>
              <a:chOff x="3059832" y="6237312"/>
              <a:chExt cx="1363960" cy="326132"/>
            </a:xfrm>
          </p:grpSpPr>
          <p:sp>
            <p:nvSpPr>
              <p:cNvPr id="57" name="순서도: 연결자 56"/>
              <p:cNvSpPr/>
              <p:nvPr/>
            </p:nvSpPr>
            <p:spPr>
              <a:xfrm>
                <a:off x="3159398" y="6237312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순서도: 처리 57"/>
              <p:cNvSpPr/>
              <p:nvPr/>
            </p:nvSpPr>
            <p:spPr>
              <a:xfrm>
                <a:off x="3087390" y="6309320"/>
                <a:ext cx="1296144" cy="215305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순서도: 연결자 58"/>
              <p:cNvSpPr/>
              <p:nvPr/>
            </p:nvSpPr>
            <p:spPr>
              <a:xfrm>
                <a:off x="330341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순서도: 연결자 59"/>
              <p:cNvSpPr/>
              <p:nvPr/>
            </p:nvSpPr>
            <p:spPr>
              <a:xfrm>
                <a:off x="3474988" y="62648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순서도: 연결자 60"/>
              <p:cNvSpPr/>
              <p:nvPr/>
            </p:nvSpPr>
            <p:spPr>
              <a:xfrm>
                <a:off x="3663454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순서도: 연결자 61"/>
              <p:cNvSpPr/>
              <p:nvPr/>
            </p:nvSpPr>
            <p:spPr>
              <a:xfrm>
                <a:off x="3879478" y="63093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순서도: 연결자 62"/>
              <p:cNvSpPr/>
              <p:nvPr/>
            </p:nvSpPr>
            <p:spPr>
              <a:xfrm>
                <a:off x="4095502" y="627757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순서도: 연결자 63"/>
              <p:cNvSpPr/>
              <p:nvPr/>
            </p:nvSpPr>
            <p:spPr>
              <a:xfrm>
                <a:off x="4311526" y="6271220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순서도: 연결자 64"/>
              <p:cNvSpPr/>
              <p:nvPr/>
            </p:nvSpPr>
            <p:spPr>
              <a:xfrm>
                <a:off x="3114948" y="64194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순서도: 연결자 65"/>
              <p:cNvSpPr/>
              <p:nvPr/>
            </p:nvSpPr>
            <p:spPr>
              <a:xfrm>
                <a:off x="325896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순서도: 연결자 66"/>
              <p:cNvSpPr/>
              <p:nvPr/>
            </p:nvSpPr>
            <p:spPr>
              <a:xfrm>
                <a:off x="3430538" y="64469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순서도: 연결자 67"/>
              <p:cNvSpPr/>
              <p:nvPr/>
            </p:nvSpPr>
            <p:spPr>
              <a:xfrm>
                <a:off x="3619004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순서도: 연결자 68"/>
              <p:cNvSpPr/>
              <p:nvPr/>
            </p:nvSpPr>
            <p:spPr>
              <a:xfrm>
                <a:off x="3835028" y="64914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순서도: 연결자 69"/>
              <p:cNvSpPr/>
              <p:nvPr/>
            </p:nvSpPr>
            <p:spPr>
              <a:xfrm>
                <a:off x="4051052" y="645968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순서도: 연결자 70"/>
              <p:cNvSpPr/>
              <p:nvPr/>
            </p:nvSpPr>
            <p:spPr>
              <a:xfrm>
                <a:off x="4267076" y="6453336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순서도: 연결자 71"/>
              <p:cNvSpPr/>
              <p:nvPr/>
            </p:nvSpPr>
            <p:spPr>
              <a:xfrm>
                <a:off x="3059832" y="632417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순서도: 연결자 72"/>
              <p:cNvSpPr/>
              <p:nvPr/>
            </p:nvSpPr>
            <p:spPr>
              <a:xfrm>
                <a:off x="4351784" y="6381328"/>
                <a:ext cx="72008" cy="72008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5" name="직선 화살표 연결선 34"/>
            <p:cNvCxnSpPr>
              <a:endCxn id="121" idx="0"/>
            </p:cNvCxnSpPr>
            <p:nvPr/>
          </p:nvCxnSpPr>
          <p:spPr>
            <a:xfrm>
              <a:off x="4788024" y="5229200"/>
              <a:ext cx="458447" cy="3715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>
              <a:off x="5265681" y="5301208"/>
              <a:ext cx="458447" cy="3715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5652120" y="5248250"/>
              <a:ext cx="458447" cy="3715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6129777" y="5301208"/>
              <a:ext cx="458447" cy="3715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 flipV="1">
              <a:off x="5220072" y="5432072"/>
              <a:ext cx="288032" cy="1317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 flipV="1">
              <a:off x="5220072" y="5348533"/>
              <a:ext cx="216024" cy="2037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 rot="5400000" flipH="1" flipV="1">
              <a:off x="5115235" y="5381362"/>
              <a:ext cx="281682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 flipV="1">
              <a:off x="5220072" y="5560663"/>
              <a:ext cx="323230" cy="31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 flipV="1">
              <a:off x="5724128" y="5528763"/>
              <a:ext cx="288032" cy="1317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/>
            <p:nvPr/>
          </p:nvCxnSpPr>
          <p:spPr>
            <a:xfrm flipV="1">
              <a:off x="5724128" y="5445224"/>
              <a:ext cx="216024" cy="2037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 rot="5400000" flipH="1" flipV="1">
              <a:off x="5619291" y="5478053"/>
              <a:ext cx="281682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 flipV="1">
              <a:off x="5724128" y="5657354"/>
              <a:ext cx="323230" cy="31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/>
            <p:nvPr/>
          </p:nvCxnSpPr>
          <p:spPr>
            <a:xfrm flipV="1">
              <a:off x="6161236" y="5444055"/>
              <a:ext cx="288032" cy="1317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 flipV="1">
              <a:off x="6161236" y="5360516"/>
              <a:ext cx="216024" cy="2037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/>
            <p:nvPr/>
          </p:nvCxnSpPr>
          <p:spPr>
            <a:xfrm rot="5400000" flipH="1" flipV="1">
              <a:off x="6056399" y="5393345"/>
              <a:ext cx="281682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/>
            <p:nvPr/>
          </p:nvCxnSpPr>
          <p:spPr>
            <a:xfrm flipV="1">
              <a:off x="6161236" y="5572646"/>
              <a:ext cx="323230" cy="31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5504283" y="4837663"/>
            <a:ext cx="1152024" cy="22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Soft Focus Effect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76872" y="4204409"/>
            <a:ext cx="31414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ü"/>
            </a:pPr>
            <a:r>
              <a:rPr lang="ru-RU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Обладает эффектом мягкого фокуса: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отражает </a:t>
            </a:r>
            <a:r>
              <a:rPr lang="ru-RU" altLang="ko-KR" sz="1000" dirty="0">
                <a:latin typeface="Arial" pitchFamily="34" charset="0"/>
                <a:cs typeface="Arial" pitchFamily="34" charset="0"/>
              </a:rPr>
              <a:t>и рассеивает свет, визуально разглаживая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кожу</a:t>
            </a:r>
            <a:r>
              <a:rPr lang="ru-RU" altLang="ko-KR" sz="1000" dirty="0">
                <a:latin typeface="Arial" pitchFamily="34" charset="0"/>
                <a:cs typeface="Arial" pitchFamily="34" charset="0"/>
              </a:rPr>
              <a:t> и оптически сглаживающие неровности кожи</a:t>
            </a:r>
            <a:endParaRPr lang="ru-RU" altLang="ko-KR" sz="1000" dirty="0" smtClean="0">
              <a:latin typeface="Arial" pitchFamily="34" charset="0"/>
              <a:cs typeface="Arial" pitchFamily="34" charset="0"/>
            </a:endParaRP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Эффективно увлажняет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3" y="7646347"/>
            <a:ext cx="2547676" cy="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Box 126"/>
          <p:cNvSpPr txBox="1"/>
          <p:nvPr/>
        </p:nvSpPr>
        <p:spPr>
          <a:xfrm>
            <a:off x="460066" y="8523307"/>
            <a:ext cx="14479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900" dirty="0" smtClean="0">
                <a:latin typeface="+mj-ea"/>
                <a:ea typeface="+mj-ea"/>
              </a:rPr>
              <a:t>Тусклая кожа с расширенными порами</a:t>
            </a:r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038884" y="8456657"/>
            <a:ext cx="1296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800" dirty="0" smtClean="0">
                <a:latin typeface="+mj-ea"/>
                <a:ea typeface="+mj-ea"/>
              </a:rPr>
              <a:t>После нанесения крема кожа становится гладкой и сияющей</a:t>
            </a:r>
            <a:r>
              <a:rPr lang="en-US" altLang="ko-KR" sz="800" dirty="0" smtClean="0">
                <a:latin typeface="+mj-ea"/>
                <a:ea typeface="+mj-ea"/>
              </a:rPr>
              <a:t>.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066" y="7139730"/>
            <a:ext cx="2874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u="sng" dirty="0" smtClean="0">
                <a:latin typeface="Arial" pitchFamily="34" charset="0"/>
                <a:cs typeface="Arial" pitchFamily="34" charset="0"/>
              </a:rPr>
              <a:t>Благодаря специальной системе кожа обретает естественное деликатное свечение без излишнего глянца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790986" y="6156176"/>
            <a:ext cx="816249" cy="294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02 COVER</a:t>
            </a:r>
            <a:endParaRPr lang="ko-KR" alt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9" name="그룹 38"/>
          <p:cNvGrpSpPr/>
          <p:nvPr/>
        </p:nvGrpSpPr>
        <p:grpSpPr>
          <a:xfrm>
            <a:off x="3955277" y="7370119"/>
            <a:ext cx="2465790" cy="1518625"/>
            <a:chOff x="4862107" y="1059099"/>
            <a:chExt cx="2043196" cy="1743955"/>
          </a:xfrm>
        </p:grpSpPr>
        <p:sp>
          <p:nvSpPr>
            <p:cNvPr id="130" name="Freeform 4"/>
            <p:cNvSpPr>
              <a:spLocks/>
            </p:cNvSpPr>
            <p:nvPr/>
          </p:nvSpPr>
          <p:spPr bwMode="auto">
            <a:xfrm>
              <a:off x="5220966" y="2683991"/>
              <a:ext cx="285750" cy="85725"/>
            </a:xfrm>
            <a:custGeom>
              <a:avLst/>
              <a:gdLst/>
              <a:ahLst/>
              <a:cxnLst>
                <a:cxn ang="0">
                  <a:pos x="44" y="11"/>
                </a:cxn>
                <a:cxn ang="0">
                  <a:pos x="67" y="15"/>
                </a:cxn>
                <a:cxn ang="0">
                  <a:pos x="85" y="21"/>
                </a:cxn>
                <a:cxn ang="0">
                  <a:pos x="91" y="35"/>
                </a:cxn>
                <a:cxn ang="0">
                  <a:pos x="100" y="54"/>
                </a:cxn>
                <a:cxn ang="0">
                  <a:pos x="127" y="50"/>
                </a:cxn>
                <a:cxn ang="0">
                  <a:pos x="136" y="38"/>
                </a:cxn>
                <a:cxn ang="0">
                  <a:pos x="166" y="9"/>
                </a:cxn>
                <a:cxn ang="0">
                  <a:pos x="170" y="2"/>
                </a:cxn>
                <a:cxn ang="0">
                  <a:pos x="61" y="3"/>
                </a:cxn>
                <a:cxn ang="0">
                  <a:pos x="28" y="6"/>
                </a:cxn>
                <a:cxn ang="0">
                  <a:pos x="44" y="11"/>
                </a:cxn>
              </a:cxnLst>
              <a:rect l="0" t="0" r="r" b="b"/>
              <a:pathLst>
                <a:path w="180" h="54">
                  <a:moveTo>
                    <a:pt x="44" y="11"/>
                  </a:moveTo>
                  <a:cubicBezTo>
                    <a:pt x="53" y="12"/>
                    <a:pt x="59" y="14"/>
                    <a:pt x="67" y="15"/>
                  </a:cubicBezTo>
                  <a:cubicBezTo>
                    <a:pt x="73" y="18"/>
                    <a:pt x="79" y="20"/>
                    <a:pt x="85" y="21"/>
                  </a:cubicBezTo>
                  <a:cubicBezTo>
                    <a:pt x="86" y="27"/>
                    <a:pt x="89" y="30"/>
                    <a:pt x="91" y="35"/>
                  </a:cubicBezTo>
                  <a:cubicBezTo>
                    <a:pt x="92" y="43"/>
                    <a:pt x="94" y="49"/>
                    <a:pt x="100" y="54"/>
                  </a:cubicBezTo>
                  <a:cubicBezTo>
                    <a:pt x="115" y="53"/>
                    <a:pt x="116" y="52"/>
                    <a:pt x="127" y="50"/>
                  </a:cubicBezTo>
                  <a:cubicBezTo>
                    <a:pt x="132" y="46"/>
                    <a:pt x="133" y="43"/>
                    <a:pt x="136" y="38"/>
                  </a:cubicBezTo>
                  <a:cubicBezTo>
                    <a:pt x="139" y="24"/>
                    <a:pt x="154" y="16"/>
                    <a:pt x="166" y="9"/>
                  </a:cubicBezTo>
                  <a:cubicBezTo>
                    <a:pt x="170" y="4"/>
                    <a:pt x="180" y="4"/>
                    <a:pt x="170" y="2"/>
                  </a:cubicBezTo>
                  <a:cubicBezTo>
                    <a:pt x="124" y="3"/>
                    <a:pt x="108" y="5"/>
                    <a:pt x="61" y="3"/>
                  </a:cubicBezTo>
                  <a:cubicBezTo>
                    <a:pt x="50" y="2"/>
                    <a:pt x="0" y="0"/>
                    <a:pt x="28" y="6"/>
                  </a:cubicBezTo>
                  <a:cubicBezTo>
                    <a:pt x="33" y="8"/>
                    <a:pt x="44" y="11"/>
                    <a:pt x="44" y="11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31" name="Oval 19"/>
            <p:cNvSpPr>
              <a:spLocks noChangeArrowheads="1"/>
            </p:cNvSpPr>
            <p:nvPr/>
          </p:nvSpPr>
          <p:spPr bwMode="auto">
            <a:xfrm>
              <a:off x="6535416" y="2642716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32" name="Line 20"/>
            <p:cNvSpPr>
              <a:spLocks noChangeShapeType="1"/>
            </p:cNvSpPr>
            <p:nvPr/>
          </p:nvSpPr>
          <p:spPr bwMode="auto">
            <a:xfrm flipH="1" flipV="1">
              <a:off x="6581453" y="2523654"/>
              <a:ext cx="26988" cy="1254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grpSp>
          <p:nvGrpSpPr>
            <p:cNvPr id="133" name="Group 21"/>
            <p:cNvGrpSpPr>
              <a:grpSpLocks/>
            </p:cNvGrpSpPr>
            <p:nvPr/>
          </p:nvGrpSpPr>
          <p:grpSpPr bwMode="auto">
            <a:xfrm>
              <a:off x="5808341" y="2225204"/>
              <a:ext cx="239712" cy="215900"/>
              <a:chOff x="576" y="2064"/>
              <a:chExt cx="528" cy="528"/>
            </a:xfrm>
          </p:grpSpPr>
          <p:sp>
            <p:nvSpPr>
              <p:cNvPr id="166" name="AutoShape 22"/>
              <p:cNvSpPr>
                <a:spLocks noChangeArrowheads="1"/>
              </p:cNvSpPr>
              <p:nvPr/>
            </p:nvSpPr>
            <p:spPr bwMode="auto">
              <a:xfrm>
                <a:off x="576" y="2064"/>
                <a:ext cx="528" cy="528"/>
              </a:xfrm>
              <a:prstGeom prst="star32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+mn-ea"/>
                </a:endParaRPr>
              </a:p>
            </p:txBody>
          </p:sp>
          <p:sp>
            <p:nvSpPr>
              <p:cNvPr id="167" name="Oval 23"/>
              <p:cNvSpPr>
                <a:spLocks noChangeArrowheads="1"/>
              </p:cNvSpPr>
              <p:nvPr/>
            </p:nvSpPr>
            <p:spPr bwMode="auto">
              <a:xfrm>
                <a:off x="670" y="2161"/>
                <a:ext cx="339" cy="3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+mn-ea"/>
                </a:endParaRPr>
              </a:p>
            </p:txBody>
          </p:sp>
        </p:grpSp>
        <p:pic>
          <p:nvPicPr>
            <p:cNvPr id="134" name="Picture 24" descr="未塗布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2107" y="1499647"/>
              <a:ext cx="699049" cy="584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25" descr="PLASSTIC POWDER 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88609" y="1499647"/>
              <a:ext cx="699298" cy="60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Text Box 27"/>
            <p:cNvSpPr txBox="1">
              <a:spLocks noChangeArrowheads="1"/>
            </p:cNvSpPr>
            <p:nvPr/>
          </p:nvSpPr>
          <p:spPr bwMode="auto">
            <a:xfrm>
              <a:off x="5035005" y="2121788"/>
              <a:ext cx="379716" cy="246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000" dirty="0">
                  <a:latin typeface="+mn-ea"/>
                </a:rPr>
                <a:t>사용 전</a:t>
              </a:r>
            </a:p>
          </p:txBody>
        </p:sp>
        <p:sp>
          <p:nvSpPr>
            <p:cNvPr id="137" name="Text Box 28"/>
            <p:cNvSpPr txBox="1">
              <a:spLocks noChangeArrowheads="1"/>
            </p:cNvSpPr>
            <p:nvPr/>
          </p:nvSpPr>
          <p:spPr bwMode="auto">
            <a:xfrm>
              <a:off x="6301576" y="2119193"/>
              <a:ext cx="379716" cy="246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000" dirty="0">
                  <a:latin typeface="+mn-ea"/>
                </a:rPr>
                <a:t>사용 후</a:t>
              </a:r>
            </a:p>
          </p:txBody>
        </p:sp>
        <p:sp>
          <p:nvSpPr>
            <p:cNvPr id="138" name="Freeform 29"/>
            <p:cNvSpPr>
              <a:spLocks/>
            </p:cNvSpPr>
            <p:nvPr/>
          </p:nvSpPr>
          <p:spPr bwMode="auto">
            <a:xfrm flipH="1">
              <a:off x="5513066" y="2342679"/>
              <a:ext cx="282575" cy="265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62"/>
                </a:cxn>
                <a:cxn ang="0">
                  <a:pos x="97" y="83"/>
                </a:cxn>
                <a:cxn ang="0">
                  <a:pos x="250" y="139"/>
                </a:cxn>
              </a:cxnLst>
              <a:rect l="0" t="0" r="r" b="b"/>
              <a:pathLst>
                <a:path w="250" h="139">
                  <a:moveTo>
                    <a:pt x="0" y="0"/>
                  </a:moveTo>
                  <a:lnTo>
                    <a:pt x="152" y="62"/>
                  </a:lnTo>
                  <a:lnTo>
                    <a:pt x="97" y="83"/>
                  </a:lnTo>
                  <a:lnTo>
                    <a:pt x="250" y="13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stealth" w="sm" len="lg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39" name="AutoShape 47"/>
            <p:cNvSpPr>
              <a:spLocks noChangeArrowheads="1"/>
            </p:cNvSpPr>
            <p:nvPr/>
          </p:nvSpPr>
          <p:spPr bwMode="auto">
            <a:xfrm rot="16200000">
              <a:off x="5812191" y="1638966"/>
              <a:ext cx="236537" cy="203038"/>
            </a:xfrm>
            <a:prstGeom prst="flowChartMerge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0" name="Rectangle 66"/>
            <p:cNvSpPr>
              <a:spLocks noChangeArrowheads="1"/>
            </p:cNvSpPr>
            <p:nvPr/>
          </p:nvSpPr>
          <p:spPr bwMode="auto">
            <a:xfrm>
              <a:off x="5035005" y="1059099"/>
              <a:ext cx="1641222" cy="34592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1" name="Rectangle 67"/>
            <p:cNvSpPr>
              <a:spLocks noChangeArrowheads="1"/>
            </p:cNvSpPr>
            <p:nvPr/>
          </p:nvSpPr>
          <p:spPr bwMode="auto">
            <a:xfrm>
              <a:off x="5035005" y="1059609"/>
              <a:ext cx="1709077" cy="40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10000"/>
                </a:spcBef>
                <a:buFont typeface="Wingdings" pitchFamily="2" charset="2"/>
                <a:buNone/>
                <a:defRPr/>
              </a:pPr>
              <a:r>
                <a:rPr lang="ru-RU" altLang="ko-KR" sz="800" b="1" dirty="0" smtClean="0">
                  <a:latin typeface="+mn-ea"/>
                </a:rPr>
                <a:t>Легкий отражающий эффект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  <a:defRPr/>
              </a:pPr>
              <a:r>
                <a:rPr lang="ru-RU" altLang="ko-KR" sz="800" b="1" dirty="0">
                  <a:latin typeface="+mn-ea"/>
                </a:rPr>
                <a:t>с</a:t>
              </a:r>
              <a:r>
                <a:rPr lang="ru-RU" altLang="ko-KR" sz="800" b="1" dirty="0" smtClean="0">
                  <a:latin typeface="+mn-ea"/>
                </a:rPr>
                <a:t>оздает иллюзию гладкой кожи</a:t>
              </a:r>
              <a:endParaRPr lang="ko-KR" altLang="ko-KR" sz="800" b="1" dirty="0">
                <a:latin typeface="+mn-ea"/>
              </a:endParaRPr>
            </a:p>
          </p:txBody>
        </p:sp>
        <p:sp>
          <p:nvSpPr>
            <p:cNvPr id="142" name="Freeform 80"/>
            <p:cNvSpPr>
              <a:spLocks/>
            </p:cNvSpPr>
            <p:nvPr/>
          </p:nvSpPr>
          <p:spPr bwMode="auto">
            <a:xfrm>
              <a:off x="4944741" y="2679229"/>
              <a:ext cx="714375" cy="1016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2" y="24"/>
                </a:cxn>
                <a:cxn ang="0">
                  <a:pos x="138" y="18"/>
                </a:cxn>
                <a:cxn ang="0">
                  <a:pos x="174" y="6"/>
                </a:cxn>
                <a:cxn ang="0">
                  <a:pos x="222" y="12"/>
                </a:cxn>
                <a:cxn ang="0">
                  <a:pos x="258" y="24"/>
                </a:cxn>
                <a:cxn ang="0">
                  <a:pos x="300" y="54"/>
                </a:cxn>
                <a:cxn ang="0">
                  <a:pos x="372" y="0"/>
                </a:cxn>
                <a:cxn ang="0">
                  <a:pos x="450" y="6"/>
                </a:cxn>
              </a:cxnLst>
              <a:rect l="0" t="0" r="r" b="b"/>
              <a:pathLst>
                <a:path w="450" h="64">
                  <a:moveTo>
                    <a:pt x="0" y="18"/>
                  </a:moveTo>
                  <a:cubicBezTo>
                    <a:pt x="34" y="7"/>
                    <a:pt x="68" y="13"/>
                    <a:pt x="102" y="24"/>
                  </a:cubicBezTo>
                  <a:cubicBezTo>
                    <a:pt x="114" y="22"/>
                    <a:pt x="126" y="21"/>
                    <a:pt x="138" y="18"/>
                  </a:cubicBezTo>
                  <a:cubicBezTo>
                    <a:pt x="150" y="15"/>
                    <a:pt x="174" y="6"/>
                    <a:pt x="174" y="6"/>
                  </a:cubicBezTo>
                  <a:cubicBezTo>
                    <a:pt x="190" y="8"/>
                    <a:pt x="206" y="9"/>
                    <a:pt x="222" y="12"/>
                  </a:cubicBezTo>
                  <a:cubicBezTo>
                    <a:pt x="234" y="15"/>
                    <a:pt x="258" y="24"/>
                    <a:pt x="258" y="24"/>
                  </a:cubicBezTo>
                  <a:cubicBezTo>
                    <a:pt x="279" y="55"/>
                    <a:pt x="261" y="64"/>
                    <a:pt x="300" y="54"/>
                  </a:cubicBezTo>
                  <a:cubicBezTo>
                    <a:pt x="326" y="15"/>
                    <a:pt x="326" y="9"/>
                    <a:pt x="372" y="0"/>
                  </a:cubicBezTo>
                  <a:cubicBezTo>
                    <a:pt x="426" y="8"/>
                    <a:pt x="400" y="6"/>
                    <a:pt x="450" y="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3" name="Freeform 81"/>
            <p:cNvSpPr>
              <a:spLocks/>
            </p:cNvSpPr>
            <p:nvPr/>
          </p:nvSpPr>
          <p:spPr bwMode="auto">
            <a:xfrm>
              <a:off x="5325741" y="2745904"/>
              <a:ext cx="152400" cy="571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2"/>
                </a:cxn>
                <a:cxn ang="0">
                  <a:pos x="96" y="42"/>
                </a:cxn>
                <a:cxn ang="0">
                  <a:pos x="96" y="0"/>
                </a:cxn>
              </a:cxnLst>
              <a:rect l="0" t="0" r="r" b="b"/>
              <a:pathLst>
                <a:path w="96" h="42">
                  <a:moveTo>
                    <a:pt x="0" y="6"/>
                  </a:moveTo>
                  <a:lnTo>
                    <a:pt x="0" y="42"/>
                  </a:lnTo>
                  <a:lnTo>
                    <a:pt x="96" y="42"/>
                  </a:lnTo>
                  <a:lnTo>
                    <a:pt x="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4" name="Text Box 84"/>
            <p:cNvSpPr txBox="1">
              <a:spLocks noChangeArrowheads="1"/>
            </p:cNvSpPr>
            <p:nvPr/>
          </p:nvSpPr>
          <p:spPr bwMode="auto">
            <a:xfrm>
              <a:off x="5685797" y="2076599"/>
              <a:ext cx="389221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900" dirty="0" smtClean="0">
                  <a:latin typeface="+mn-ea"/>
                </a:rPr>
                <a:t>빛 </a:t>
              </a:r>
              <a:endParaRPr lang="ko-KR" altLang="en-US" sz="900" dirty="0">
                <a:latin typeface="+mn-ea"/>
              </a:endParaRPr>
            </a:p>
          </p:txBody>
        </p:sp>
        <p:sp>
          <p:nvSpPr>
            <p:cNvPr id="145" name="Freeform 85"/>
            <p:cNvSpPr>
              <a:spLocks/>
            </p:cNvSpPr>
            <p:nvPr/>
          </p:nvSpPr>
          <p:spPr bwMode="auto">
            <a:xfrm>
              <a:off x="6182991" y="2679229"/>
              <a:ext cx="714375" cy="1016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2" y="24"/>
                </a:cxn>
                <a:cxn ang="0">
                  <a:pos x="138" y="18"/>
                </a:cxn>
                <a:cxn ang="0">
                  <a:pos x="174" y="6"/>
                </a:cxn>
                <a:cxn ang="0">
                  <a:pos x="222" y="12"/>
                </a:cxn>
                <a:cxn ang="0">
                  <a:pos x="258" y="24"/>
                </a:cxn>
                <a:cxn ang="0">
                  <a:pos x="300" y="54"/>
                </a:cxn>
                <a:cxn ang="0">
                  <a:pos x="372" y="0"/>
                </a:cxn>
                <a:cxn ang="0">
                  <a:pos x="450" y="6"/>
                </a:cxn>
              </a:cxnLst>
              <a:rect l="0" t="0" r="r" b="b"/>
              <a:pathLst>
                <a:path w="450" h="64">
                  <a:moveTo>
                    <a:pt x="0" y="18"/>
                  </a:moveTo>
                  <a:cubicBezTo>
                    <a:pt x="34" y="7"/>
                    <a:pt x="68" y="13"/>
                    <a:pt x="102" y="24"/>
                  </a:cubicBezTo>
                  <a:cubicBezTo>
                    <a:pt x="114" y="22"/>
                    <a:pt x="126" y="21"/>
                    <a:pt x="138" y="18"/>
                  </a:cubicBezTo>
                  <a:cubicBezTo>
                    <a:pt x="150" y="15"/>
                    <a:pt x="174" y="6"/>
                    <a:pt x="174" y="6"/>
                  </a:cubicBezTo>
                  <a:cubicBezTo>
                    <a:pt x="190" y="8"/>
                    <a:pt x="206" y="9"/>
                    <a:pt x="222" y="12"/>
                  </a:cubicBezTo>
                  <a:cubicBezTo>
                    <a:pt x="234" y="15"/>
                    <a:pt x="258" y="24"/>
                    <a:pt x="258" y="24"/>
                  </a:cubicBezTo>
                  <a:cubicBezTo>
                    <a:pt x="279" y="55"/>
                    <a:pt x="261" y="64"/>
                    <a:pt x="300" y="54"/>
                  </a:cubicBezTo>
                  <a:cubicBezTo>
                    <a:pt x="326" y="15"/>
                    <a:pt x="326" y="9"/>
                    <a:pt x="372" y="0"/>
                  </a:cubicBezTo>
                  <a:cubicBezTo>
                    <a:pt x="426" y="8"/>
                    <a:pt x="400" y="6"/>
                    <a:pt x="450" y="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6" name="Oval 86"/>
            <p:cNvSpPr>
              <a:spLocks noChangeArrowheads="1"/>
            </p:cNvSpPr>
            <p:nvPr/>
          </p:nvSpPr>
          <p:spPr bwMode="auto">
            <a:xfrm>
              <a:off x="6583041" y="2680816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7" name="Oval 87"/>
            <p:cNvSpPr>
              <a:spLocks noChangeArrowheads="1"/>
            </p:cNvSpPr>
            <p:nvPr/>
          </p:nvSpPr>
          <p:spPr bwMode="auto">
            <a:xfrm>
              <a:off x="6621141" y="2709391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8" name="Oval 88"/>
            <p:cNvSpPr>
              <a:spLocks noChangeArrowheads="1"/>
            </p:cNvSpPr>
            <p:nvPr/>
          </p:nvSpPr>
          <p:spPr bwMode="auto">
            <a:xfrm>
              <a:off x="6659241" y="2661766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49" name="Oval 89"/>
            <p:cNvSpPr>
              <a:spLocks noChangeArrowheads="1"/>
            </p:cNvSpPr>
            <p:nvPr/>
          </p:nvSpPr>
          <p:spPr bwMode="auto">
            <a:xfrm>
              <a:off x="6716391" y="2633191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0" name="Oval 90"/>
            <p:cNvSpPr>
              <a:spLocks noChangeArrowheads="1"/>
            </p:cNvSpPr>
            <p:nvPr/>
          </p:nvSpPr>
          <p:spPr bwMode="auto">
            <a:xfrm>
              <a:off x="6773541" y="2633191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1" name="Oval 91"/>
            <p:cNvSpPr>
              <a:spLocks noChangeArrowheads="1"/>
            </p:cNvSpPr>
            <p:nvPr/>
          </p:nvSpPr>
          <p:spPr bwMode="auto">
            <a:xfrm>
              <a:off x="6840216" y="2633191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2" name="Oval 92"/>
            <p:cNvSpPr>
              <a:spLocks noChangeArrowheads="1"/>
            </p:cNvSpPr>
            <p:nvPr/>
          </p:nvSpPr>
          <p:spPr bwMode="auto">
            <a:xfrm>
              <a:off x="6468741" y="2633191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3" name="Oval 93"/>
            <p:cNvSpPr>
              <a:spLocks noChangeArrowheads="1"/>
            </p:cNvSpPr>
            <p:nvPr/>
          </p:nvSpPr>
          <p:spPr bwMode="auto">
            <a:xfrm>
              <a:off x="6402066" y="2642716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4" name="Oval 94"/>
            <p:cNvSpPr>
              <a:spLocks noChangeArrowheads="1"/>
            </p:cNvSpPr>
            <p:nvPr/>
          </p:nvSpPr>
          <p:spPr bwMode="auto">
            <a:xfrm>
              <a:off x="6325866" y="2652241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5" name="Oval 95"/>
            <p:cNvSpPr>
              <a:spLocks noChangeArrowheads="1"/>
            </p:cNvSpPr>
            <p:nvPr/>
          </p:nvSpPr>
          <p:spPr bwMode="auto">
            <a:xfrm>
              <a:off x="6259191" y="2652241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6" name="Oval 96"/>
            <p:cNvSpPr>
              <a:spLocks noChangeArrowheads="1"/>
            </p:cNvSpPr>
            <p:nvPr/>
          </p:nvSpPr>
          <p:spPr bwMode="auto">
            <a:xfrm>
              <a:off x="6202041" y="2642716"/>
              <a:ext cx="55562" cy="555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7" name="Line 117"/>
            <p:cNvSpPr>
              <a:spLocks noChangeShapeType="1"/>
            </p:cNvSpPr>
            <p:nvPr/>
          </p:nvSpPr>
          <p:spPr bwMode="auto">
            <a:xfrm flipV="1">
              <a:off x="6703691" y="2523654"/>
              <a:ext cx="30162" cy="1158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8" name="Line 118"/>
            <p:cNvSpPr>
              <a:spLocks noChangeShapeType="1"/>
            </p:cNvSpPr>
            <p:nvPr/>
          </p:nvSpPr>
          <p:spPr bwMode="auto">
            <a:xfrm flipH="1" flipV="1">
              <a:off x="6248078" y="2533179"/>
              <a:ext cx="55563" cy="1063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59" name="Line 119"/>
            <p:cNvSpPr>
              <a:spLocks noChangeShapeType="1"/>
            </p:cNvSpPr>
            <p:nvPr/>
          </p:nvSpPr>
          <p:spPr bwMode="auto">
            <a:xfrm flipH="1" flipV="1">
              <a:off x="6429053" y="2533179"/>
              <a:ext cx="26988" cy="968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60" name="Line 120"/>
            <p:cNvSpPr>
              <a:spLocks noChangeShapeType="1"/>
            </p:cNvSpPr>
            <p:nvPr/>
          </p:nvSpPr>
          <p:spPr bwMode="auto">
            <a:xfrm flipV="1">
              <a:off x="6817991" y="2495079"/>
              <a:ext cx="1587" cy="1063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61" name="Line 121"/>
            <p:cNvSpPr>
              <a:spLocks noChangeShapeType="1"/>
            </p:cNvSpPr>
            <p:nvPr/>
          </p:nvSpPr>
          <p:spPr bwMode="auto">
            <a:xfrm flipV="1">
              <a:off x="6656066" y="2542704"/>
              <a:ext cx="11112" cy="1063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62" name="Line 122"/>
            <p:cNvSpPr>
              <a:spLocks noChangeShapeType="1"/>
            </p:cNvSpPr>
            <p:nvPr/>
          </p:nvSpPr>
          <p:spPr bwMode="auto">
            <a:xfrm flipV="1">
              <a:off x="6503666" y="2514129"/>
              <a:ext cx="11112" cy="1063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63" name="Line 123"/>
            <p:cNvSpPr>
              <a:spLocks noChangeShapeType="1"/>
            </p:cNvSpPr>
            <p:nvPr/>
          </p:nvSpPr>
          <p:spPr bwMode="auto">
            <a:xfrm flipV="1">
              <a:off x="6865616" y="2495079"/>
              <a:ext cx="39687" cy="1063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64" name="Line 124"/>
            <p:cNvSpPr>
              <a:spLocks noChangeShapeType="1"/>
            </p:cNvSpPr>
            <p:nvPr/>
          </p:nvSpPr>
          <p:spPr bwMode="auto">
            <a:xfrm flipV="1">
              <a:off x="6360791" y="2514129"/>
              <a:ext cx="11112" cy="10636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65" name="Freeform 125"/>
            <p:cNvSpPr>
              <a:spLocks/>
            </p:cNvSpPr>
            <p:nvPr/>
          </p:nvSpPr>
          <p:spPr bwMode="auto">
            <a:xfrm>
              <a:off x="6046466" y="2342679"/>
              <a:ext cx="282575" cy="265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62"/>
                </a:cxn>
                <a:cxn ang="0">
                  <a:pos x="97" y="83"/>
                </a:cxn>
                <a:cxn ang="0">
                  <a:pos x="250" y="139"/>
                </a:cxn>
              </a:cxnLst>
              <a:rect l="0" t="0" r="r" b="b"/>
              <a:pathLst>
                <a:path w="250" h="139">
                  <a:moveTo>
                    <a:pt x="0" y="0"/>
                  </a:moveTo>
                  <a:lnTo>
                    <a:pt x="152" y="62"/>
                  </a:lnTo>
                  <a:lnTo>
                    <a:pt x="97" y="83"/>
                  </a:lnTo>
                  <a:lnTo>
                    <a:pt x="250" y="13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stealth" w="sm" len="lg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+mn-ea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4055002" y="8276200"/>
            <a:ext cx="678209" cy="260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До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631111" y="8272432"/>
            <a:ext cx="678209" cy="260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После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671375" y="6808921"/>
            <a:ext cx="307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u="sng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altLang="ko-KR" sz="1000" u="sng" dirty="0">
                <a:latin typeface="Arial" pitchFamily="34" charset="0"/>
                <a:cs typeface="Arial" pitchFamily="34" charset="0"/>
              </a:rPr>
              <a:t>выглядит как </a:t>
            </a:r>
            <a:r>
              <a:rPr lang="ru-RU" altLang="ko-KR" sz="1000" u="sng" dirty="0" smtClean="0">
                <a:latin typeface="Arial" pitchFamily="34" charset="0"/>
                <a:cs typeface="Arial" pitchFamily="34" charset="0"/>
              </a:rPr>
              <a:t>маска и создает идеальное покрытие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Легкая, нелипкая текстура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16632" y="3419872"/>
            <a:ext cx="1098591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30g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2548" y="6433047"/>
            <a:ext cx="30709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ü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Осветляющий комплекс придает коже свечение и яркость, в то время как специальные ингредиенты ее освежают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71780" y="6433047"/>
            <a:ext cx="28701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ü"/>
            </a:pP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Мягко </a:t>
            </a:r>
            <a:r>
              <a:rPr lang="ru-RU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скрывает недостатки </a:t>
            </a: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кожи</a:t>
            </a:r>
            <a:r>
              <a:rPr lang="ru-RU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ваше лицо </a:t>
            </a: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натурально </a:t>
            </a:r>
            <a:r>
              <a:rPr lang="ru-RU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естественно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4613" y="5820178"/>
            <a:ext cx="3102443" cy="260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More Features of Each Color 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4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4738776"/>
              </p:ext>
            </p:extLst>
          </p:nvPr>
        </p:nvGraphicFramePr>
        <p:xfrm>
          <a:off x="1423952" y="755576"/>
          <a:ext cx="5317416" cy="67939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8944"/>
                <a:gridCol w="4248472"/>
              </a:tblGrid>
              <a:tr h="5040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 Soul Powder</a:t>
                      </a:r>
                      <a:r>
                        <a:rPr lang="en-US" altLang="ko-KR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BB Cream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Идея линии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эффект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Крем прекрасно распределяется по коже и превращается в пудру уже через 9 секунд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! 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Макияж остается неизменным, не требуя дополнительного нанесения пудры, а кожа мягкой и увлажненной.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18150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Швейцарские альпийские травы, обогащенная минералами ледниковая вода Аляски.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Кремниевый порошок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абсорбирует излишний жирный блеск.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Полупрозрачный порошок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придает лицу сияние.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Экстракты портулака и </a:t>
                      </a:r>
                      <a:r>
                        <a:rPr lang="ru-RU" altLang="ko-KR" sz="10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моринги</a:t>
                      </a: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фитосквалан</a:t>
                      </a:r>
                      <a:r>
                        <a:rPr lang="en-US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аргановое</a:t>
                      </a: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масло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оказывают на кожу антиоксидантный эффект и прекрасно ее увлажняют.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Корректирует тон кожи, придавая ему равномерность и сглаживая неровности.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Гипоаллергенная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формула: без смолы,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триэтаноламина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парааминобензойной кислоты, вазелина,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бензофенона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сульфатов,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имидазолидинил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-мочевины.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35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Магические 9 секунд для достижения матового эффекта!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Основа «всё-в-одном» заменяет собой сразу четыре средства: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сонцезащитный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крем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праймер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+ BB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-крем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+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пудра.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Фиксирующий полимер создает на лице тонкую защитную пленку, препятствующую растеканию макияжа.</a:t>
                      </a:r>
                      <a:endParaRPr lang="en-US" altLang="ko-KR" sz="1000" baseline="0" dirty="0" smtClean="0">
                        <a:solidFill>
                          <a:srgbClr val="C00000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Позволяет коже дышать.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Назначение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От 20 до 40:</a:t>
                      </a:r>
                      <a:endParaRPr lang="en-US" altLang="ko-KR" sz="1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Те, кто предпочитает простой и многофункциональный этап создания макияжа</a:t>
                      </a:r>
                      <a:endParaRPr lang="en-US" altLang="ko-KR" sz="1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Те, кто отдает предпочтение матовому покрытию для нанесения макияжа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Powder BB Cream SPF 50+ PA+++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78380" y="1773831"/>
            <a:ext cx="1104792" cy="2523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ko-KR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Стойкий эффект</a:t>
            </a:r>
            <a:endParaRPr lang="en-US" altLang="ko-K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802418" y="1773832"/>
            <a:ext cx="2811033" cy="2995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tIns="36000" rIns="36000" anchor="ctr">
            <a:noAutofit/>
          </a:bodyPr>
          <a:lstStyle/>
          <a:p>
            <a:pPr algn="ctr"/>
            <a:r>
              <a:rPr lang="ru-RU" altLang="ko-KR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Матовый финиш и одновременно увлажненная кожа</a:t>
            </a:r>
            <a:endParaRPr lang="ko-KR" altLang="en-US" sz="900" dirty="0"/>
          </a:p>
        </p:txBody>
      </p:sp>
      <p:sp>
        <p:nvSpPr>
          <p:cNvPr id="7" name="직사각형 6"/>
          <p:cNvSpPr/>
          <p:nvPr/>
        </p:nvSpPr>
        <p:spPr>
          <a:xfrm>
            <a:off x="2492896" y="1382688"/>
            <a:ext cx="261904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Сочетает в себе свойства тональной основы и пудры</a:t>
            </a:r>
            <a:endParaRPr lang="ko-KR" altLang="en-US" sz="800" dirty="0"/>
          </a:p>
        </p:txBody>
      </p:sp>
      <p:sp>
        <p:nvSpPr>
          <p:cNvPr id="40" name="직사각형 39"/>
          <p:cNvSpPr/>
          <p:nvPr/>
        </p:nvSpPr>
        <p:spPr>
          <a:xfrm>
            <a:off x="5249508" y="1364920"/>
            <a:ext cx="1234881" cy="281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36000" rIns="36000" anchor="ctr" anchorCtr="0">
            <a:noAutofit/>
          </a:bodyPr>
          <a:lstStyle/>
          <a:p>
            <a:pPr algn="ctr"/>
            <a:r>
              <a:rPr lang="ru-RU" altLang="ko-KR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Контролирует </a:t>
            </a:r>
            <a:r>
              <a:rPr lang="ru-RU" altLang="ko-KR" sz="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себум</a:t>
            </a:r>
            <a:endParaRPr lang="ko-KR" alt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0133" y="4332919"/>
            <a:ext cx="1225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01  </a:t>
            </a:r>
            <a:r>
              <a:rPr lang="ru-RU" altLang="ko-KR" sz="800" dirty="0" smtClean="0">
                <a:latin typeface="Arial" pitchFamily="34" charset="0"/>
                <a:cs typeface="Arial" pitchFamily="34" charset="0"/>
              </a:rPr>
              <a:t>Слоновая кость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95" y="5338255"/>
            <a:ext cx="12255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02  </a:t>
            </a:r>
            <a:r>
              <a:rPr lang="ru-RU" altLang="ko-KR" sz="800" dirty="0" smtClean="0">
                <a:latin typeface="Arial" pitchFamily="34" charset="0"/>
                <a:cs typeface="Arial" pitchFamily="34" charset="0"/>
              </a:rPr>
              <a:t>Натуральный бежевый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9" name="그림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18" y="836707"/>
            <a:ext cx="840298" cy="2704064"/>
          </a:xfrm>
          <a:prstGeom prst="rect">
            <a:avLst/>
          </a:prstGeom>
        </p:spPr>
      </p:pic>
      <p:pic>
        <p:nvPicPr>
          <p:cNvPr id="170" name="그림 1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60" y="5791233"/>
            <a:ext cx="1057321" cy="540922"/>
          </a:xfrm>
          <a:prstGeom prst="rect">
            <a:avLst/>
          </a:prstGeom>
        </p:spPr>
      </p:pic>
      <p:pic>
        <p:nvPicPr>
          <p:cNvPr id="171" name="그림 1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25" y="4644008"/>
            <a:ext cx="966242" cy="540922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116632" y="3419872"/>
            <a:ext cx="1098591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45g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037314" y="7668344"/>
            <a:ext cx="3673091" cy="1527006"/>
            <a:chOff x="1772816" y="7160279"/>
            <a:chExt cx="3937589" cy="1695089"/>
          </a:xfrm>
        </p:grpSpPr>
        <p:pic>
          <p:nvPicPr>
            <p:cNvPr id="173" name="그림 17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9932"/>
            <a:stretch/>
          </p:blipFill>
          <p:spPr>
            <a:xfrm>
              <a:off x="1772816" y="7160279"/>
              <a:ext cx="3915333" cy="13541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37314" y="8390694"/>
              <a:ext cx="1005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ko-KR" sz="1000" b="1" dirty="0" smtClean="0">
                  <a:latin typeface="Arial" pitchFamily="34" charset="0"/>
                  <a:cs typeface="Arial" pitchFamily="34" charset="0"/>
                </a:rPr>
                <a:t>Кремовая текстура</a:t>
              </a:r>
              <a:endParaRPr lang="ko-KR" alt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1088" y="8393703"/>
              <a:ext cx="1489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ko-KR" sz="1000" b="1" dirty="0" smtClean="0">
                  <a:latin typeface="Arial" pitchFamily="34" charset="0"/>
                  <a:cs typeface="Arial" pitchFamily="34" charset="0"/>
                </a:rPr>
                <a:t>превращается в пудру</a:t>
              </a:r>
              <a:endParaRPr lang="ko-KR" alt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5321" y="7169775"/>
              <a:ext cx="1095768" cy="5355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ko-KR" sz="1200" b="1" dirty="0" smtClean="0">
                  <a:latin typeface="Arial" pitchFamily="34" charset="0"/>
                  <a:cs typeface="Arial" pitchFamily="34" charset="0"/>
                </a:rPr>
                <a:t>Всего лишь</a:t>
              </a:r>
            </a:p>
            <a:p>
              <a:pPr algn="ctr">
                <a:lnSpc>
                  <a:spcPct val="120000"/>
                </a:lnSpc>
              </a:pPr>
              <a:r>
                <a:rPr lang="ru-RU" altLang="ko-KR" sz="1200" b="1" dirty="0" smtClean="0">
                  <a:latin typeface="Arial" pitchFamily="34" charset="0"/>
                  <a:cs typeface="Arial" pitchFamily="34" charset="0"/>
                </a:rPr>
                <a:t>9 секунд!</a:t>
              </a:r>
              <a:endParaRPr lang="ko-KR" altLang="en-US" sz="12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292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285369"/>
              </p:ext>
            </p:extLst>
          </p:nvPr>
        </p:nvGraphicFramePr>
        <p:xfrm>
          <a:off x="1423952" y="755576"/>
          <a:ext cx="5317416" cy="566959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82566"/>
                <a:gridCol w="4334850"/>
              </a:tblGrid>
              <a:tr h="5040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 Soul Skin Fit</a:t>
                      </a:r>
                      <a:r>
                        <a:rPr lang="en-US" altLang="ko-KR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BB Cream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Идея линии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эффект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Придает коже чистый, прозрачный тон как у младенца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Текстура крема настолько нежна, </a:t>
                      </a:r>
                      <a:r>
                        <a:rPr lang="ru-RU" altLang="ko-KR" sz="10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что практически невесома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 невероятно приятно распределяется по коже.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288032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 и свойства</a:t>
                      </a:r>
                      <a:endParaRPr lang="ko-KR" alt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Швейцарские альпийские травы, обогащенная минералами ледниковая вода Аляски.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Иерихонская роза </a:t>
                      </a:r>
                      <a:r>
                        <a:rPr lang="en-US" altLang="ko-KR" sz="10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[</a:t>
                      </a:r>
                      <a:r>
                        <a:rPr lang="ru-RU" altLang="ko-KR" sz="10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см. ниже</a:t>
                      </a:r>
                      <a:r>
                        <a:rPr lang="en-US" altLang="ko-KR" sz="10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]</a:t>
                      </a:r>
                      <a:r>
                        <a:rPr lang="ru-RU" altLang="ko-KR" sz="10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:</a:t>
                      </a:r>
                      <a:endParaRPr lang="en-US" altLang="ko-KR" sz="1000" b="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628650" lvl="1" indent="-1714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altLang="ko-KR" sz="10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великолепно впитывает влагу; обладает высокой способностью выживания.</a:t>
                      </a:r>
                      <a:r>
                        <a:rPr lang="en-US" altLang="ko-KR" sz="10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Экстракт ягод облепихи,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содержащей ошеломительное количество витаминов – в 200 раз больше, чем в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    яблоке и в 5 раз больше, чем в лимоне: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</a:p>
                    <a:p>
                      <a:pPr marL="628650" lvl="1" indent="-1714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altLang="ko-KR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способствует обновлению клеток и осветляет кожу;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</a:p>
                    <a:p>
                      <a:pPr marL="628650" lvl="1" indent="-1714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altLang="ko-KR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предотвращает повреждение кожи свободными радикалами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Комплекс драгоценных минералов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заставляет кожу сиять.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Корректирует тон кожи, придавая ему равномерность и сглаживая неровности, не скапливается в местах с морщинками.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Полимер с высокой степенью «сцепления» с кожей </a:t>
                      </a:r>
                      <a:r>
                        <a:rPr lang="ru-RU" altLang="ko-KR" sz="10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обеспечивает стойкость на весь день.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Гипоаллергенная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формула: без смолы,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триэтаноламина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парааминобензойной кислоты, вазелина,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бензофенона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сульфатов.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Предназначение</a:t>
                      </a:r>
                      <a:endParaRPr lang="ko-KR" alt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От 20 до 40: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Те, кто предпочитает крем с </a:t>
                      </a:r>
                      <a:r>
                        <a:rPr lang="ru-RU" altLang="ko-KR" sz="1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ультралегким</a:t>
                      </a: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покрытием, которое остается незамеченным на коже, придавая ей естественный и одновременно ухоженный вид.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Skin Fit BB Cream SPF 37 PA+++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741740" y="1288059"/>
            <a:ext cx="145467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Эффект «второй кожи»</a:t>
            </a:r>
            <a:endParaRPr lang="en-US" altLang="ko-KR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91014" y="1776780"/>
            <a:ext cx="2987864" cy="2995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tIns="36000" rIns="36000" anchor="ctr">
            <a:noAutofit/>
          </a:bodyPr>
          <a:lstStyle/>
          <a:p>
            <a:pPr algn="ctr"/>
            <a:r>
              <a:rPr lang="ru-RU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Матовый финиш и одновременно увлажненная кожа</a:t>
            </a: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2421480" y="1295754"/>
            <a:ext cx="1237586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altLang="ko-KR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евесомая текстура</a:t>
            </a:r>
            <a:endParaRPr lang="ko-KR" altLang="en-US" sz="900" dirty="0"/>
          </a:p>
        </p:txBody>
      </p:sp>
      <p:sp>
        <p:nvSpPr>
          <p:cNvPr id="40" name="직사각형 39"/>
          <p:cNvSpPr/>
          <p:nvPr/>
        </p:nvSpPr>
        <p:spPr>
          <a:xfrm>
            <a:off x="5229200" y="1347236"/>
            <a:ext cx="1440160" cy="281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36000" rIns="36000" anchor="ctr" anchorCtr="0">
            <a:noAutofit/>
          </a:bodyPr>
          <a:lstStyle/>
          <a:p>
            <a:pPr algn="ctr"/>
            <a:r>
              <a:rPr lang="ru-RU" altLang="ko-KR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Естественное покрытие</a:t>
            </a:r>
            <a:endParaRPr lang="ko-KR" alt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3" y="4774020"/>
            <a:ext cx="1225574" cy="2600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01 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Розовый беж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720" y="6134987"/>
            <a:ext cx="1225574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02 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Натуральный беж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6632" y="3419872"/>
            <a:ext cx="1296144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40ml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44" y="667388"/>
            <a:ext cx="1105727" cy="28178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72"/>
          <a:stretch/>
        </p:blipFill>
        <p:spPr>
          <a:xfrm>
            <a:off x="112528" y="3696872"/>
            <a:ext cx="1171575" cy="107714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99"/>
          <a:stretch/>
        </p:blipFill>
        <p:spPr>
          <a:xfrm>
            <a:off x="151926" y="5051845"/>
            <a:ext cx="1171575" cy="1083142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429" y="7774351"/>
            <a:ext cx="2034143" cy="109675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772816" y="6569305"/>
            <a:ext cx="3888432" cy="2616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ea typeface="바탕"/>
                <a:cs typeface="Arial" pitchFamily="34" charset="0"/>
              </a:rPr>
              <a:t>Природное чудо – воскресающая Иерихонская роза</a:t>
            </a:r>
            <a:endParaRPr lang="ko-KR" alt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31" y="6860346"/>
            <a:ext cx="661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800" dirty="0">
                <a:latin typeface="Arial" pitchFamily="34" charset="0"/>
                <a:cs typeface="Arial" pitchFamily="34" charset="0"/>
              </a:rPr>
              <a:t>Растет, как правило, на скалах или на сухой земле в пустынях. В таких условиях большинство растений гибнут, в то время как роза Иерихона выживает и умудряется расти. «Изюминка» экзотической розы в том, что как только почва цветка пересыхает после сезона дождей, растение сворачивается, постепенно превращаясь в невзрачный коричневый шарик. Внутри каждого такого комочка находятся небольшие стручки с семенами, которые способны сохранять в себе жизнь много лет. Но стоит увлажнить грунт или полить сам «шарик», как буквально на глазах роза «воскреснет». Получив влагу, удивительное произведение природы приобретает зеленый цвет, разворачивает лепестки и становится пышным. Способностью сворачиваться и наоборот растение обладает благодаря содержанию </a:t>
            </a:r>
            <a:r>
              <a:rPr lang="ru-RU" altLang="ko-KR" sz="800" dirty="0" err="1">
                <a:latin typeface="Arial" pitchFamily="34" charset="0"/>
                <a:cs typeface="Arial" pitchFamily="34" charset="0"/>
              </a:rPr>
              <a:t>трегалозы</a:t>
            </a:r>
            <a:r>
              <a:rPr lang="ru-RU" altLang="ko-KR" sz="800" dirty="0">
                <a:latin typeface="Arial" pitchFamily="34" charset="0"/>
                <a:cs typeface="Arial" pitchFamily="34" charset="0"/>
              </a:rPr>
              <a:t> – природному дисахариду.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3" b="28053"/>
          <a:stretch/>
        </p:blipFill>
        <p:spPr>
          <a:xfrm>
            <a:off x="2416869" y="7774351"/>
            <a:ext cx="4294853" cy="1114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2962" y="88579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b="1" dirty="0" smtClean="0">
                <a:latin typeface="Arial" pitchFamily="34" charset="0"/>
                <a:cs typeface="Arial" pitchFamily="34" charset="0"/>
              </a:rPr>
              <a:t>Высушенная роза</a:t>
            </a:r>
            <a:endParaRPr lang="ko-KR" alt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0386" y="8805446"/>
            <a:ext cx="1290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b="1" dirty="0" smtClean="0">
                <a:latin typeface="Arial" pitchFamily="34" charset="0"/>
                <a:cs typeface="Arial" pitchFamily="34" charset="0"/>
              </a:rPr>
              <a:t>через 5 минут после погружения в воду</a:t>
            </a:r>
            <a:endParaRPr lang="ko-KR" alt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6244" y="8729337"/>
            <a:ext cx="117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b="1" dirty="0">
                <a:latin typeface="Arial" pitchFamily="34" charset="0"/>
                <a:cs typeface="Arial" pitchFamily="34" charset="0"/>
              </a:rPr>
              <a:t>через </a:t>
            </a:r>
            <a:r>
              <a:rPr lang="ru-RU" altLang="ko-KR" sz="8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altLang="ko-KR" sz="800" b="1" dirty="0">
                <a:latin typeface="Arial" pitchFamily="34" charset="0"/>
                <a:cs typeface="Arial" pitchFamily="34" charset="0"/>
              </a:rPr>
              <a:t>минут после погружения в воду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280" y="3973952"/>
            <a:ext cx="574904" cy="5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69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415836"/>
              </p:ext>
            </p:extLst>
          </p:nvPr>
        </p:nvGraphicFramePr>
        <p:xfrm>
          <a:off x="1423952" y="755576"/>
          <a:ext cx="5317416" cy="805422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8944"/>
                <a:gridCol w="4248472"/>
              </a:tblGrid>
              <a:tr h="43204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 Soul Long Wear </a:t>
                      </a:r>
                      <a:r>
                        <a:rPr lang="en-US" altLang="ko-KR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BB Cream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109805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Идея линии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01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эффект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ВВ-крем создаст на Вашей коже идеальное покрытие на весь день!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 течение дня макияж останется свежим и неизменным!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475129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 и свойства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Швейцарские альпийские травы, обогащенная минералами ледниковая вода Аляски.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Экстракт чайного дерева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– </a:t>
                      </a:r>
                      <a:r>
                        <a:rPr lang="ru-RU" altLang="ko-KR" sz="10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оказывает противовоспалительное действие и успокаивает кожу</a:t>
                      </a:r>
                      <a:r>
                        <a:rPr lang="en-US" altLang="ko-KR" sz="10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endParaRPr lang="en-US" altLang="ko-KR" sz="1000" b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endParaRPr lang="en-US" altLang="ko-KR" sz="1000" b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Осветляющий комплекс с экстрактами ананаса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киви и манжетки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–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питают кожу большим количеством витаминов, возвращающих коже сияние.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 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Специальные частички, абсорбирующие излишний </a:t>
                      </a:r>
                      <a:r>
                        <a:rPr lang="ru-RU" altLang="ko-KR" sz="10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себум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 результате чего макияж надолго остается свежим.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Смягчающий гибридный полимер</a:t>
                      </a:r>
                      <a:r>
                        <a:rPr lang="ru-RU" altLang="ko-KR" sz="10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создает на коже тонкую шелковую пленку подобно вуали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сглаживающую неровности кожи и большие поры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</a:t>
                      </a: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Гипоаллергенная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формула: без смолы,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триэтаноламина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парааминобензойной кислоты, вазелина,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бензофенона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сульфатов.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63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Предназначение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От 20 до 40: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Девушки с жирной кожей, нуждающейся в масштабном покрытии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Те, кому необходимо безукоризненно выглядеть в течение всего дня, не освежая и не поправляя свой макияж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Long wear BB Cream SPF 30 PA++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792757" y="1359550"/>
            <a:ext cx="1454676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Идеальное покрытие</a:t>
            </a:r>
            <a:endParaRPr lang="en-US" altLang="ko-KR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10429" y="1891200"/>
            <a:ext cx="1532006" cy="2995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tIns="36000" rIns="36000" anchor="ctr">
            <a:no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Маскировка покраснений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164817" y="1338533"/>
            <a:ext cx="123758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Устойчивый эффект</a:t>
            </a:r>
            <a:endParaRPr lang="en-US" altLang="ko-KR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583230" y="1887754"/>
            <a:ext cx="1873730" cy="2995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36000" rIns="36000" anchor="ctr" anchorCtr="0">
            <a:noAutofit/>
          </a:bodyPr>
          <a:lstStyle/>
          <a:p>
            <a:pPr algn="ctr"/>
            <a:r>
              <a:rPr lang="ru-RU" altLang="ko-KR" sz="1000" b="1" dirty="0" smtClean="0"/>
              <a:t>Контроль за выделением </a:t>
            </a:r>
          </a:p>
          <a:p>
            <a:pPr algn="ctr"/>
            <a:r>
              <a:rPr lang="ru-RU" altLang="ko-KR" sz="1000" b="1" dirty="0" err="1" smtClean="0"/>
              <a:t>себума</a:t>
            </a:r>
            <a:endParaRPr lang="ko-KR" alt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3" y="5399297"/>
            <a:ext cx="1225574" cy="2600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ru-RU" altLang="ko-KR" sz="1000" dirty="0">
                <a:latin typeface="Arial" pitchFamily="34" charset="0"/>
                <a:cs typeface="Arial" pitchFamily="34" charset="0"/>
              </a:rPr>
              <a:t>Розовый беж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760264"/>
            <a:ext cx="1412776" cy="2600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02  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Натуральный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беж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6632" y="4045149"/>
            <a:ext cx="1296144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40ml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06" y="668060"/>
            <a:ext cx="1187447" cy="317694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1170"/>
          <a:stretch/>
        </p:blipFill>
        <p:spPr>
          <a:xfrm>
            <a:off x="225329" y="4454713"/>
            <a:ext cx="1006382" cy="85782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29"/>
          <a:stretch/>
        </p:blipFill>
        <p:spPr>
          <a:xfrm>
            <a:off x="223188" y="5836368"/>
            <a:ext cx="978637" cy="83883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0610" y="3599040"/>
            <a:ext cx="716350" cy="530224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4205127" y="4657794"/>
            <a:ext cx="2283647" cy="654747"/>
            <a:chOff x="2801537" y="4628821"/>
            <a:chExt cx="2283647" cy="654747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8097" y="4687263"/>
              <a:ext cx="707087" cy="596305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6045" y="4628821"/>
              <a:ext cx="756610" cy="650918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1537" y="4628821"/>
              <a:ext cx="649205" cy="590047"/>
            </a:xfrm>
            <a:prstGeom prst="rect">
              <a:avLst/>
            </a:prstGeom>
          </p:spPr>
        </p:pic>
      </p:grpSp>
      <p:grpSp>
        <p:nvGrpSpPr>
          <p:cNvPr id="38" name="그룹 37"/>
          <p:cNvGrpSpPr/>
          <p:nvPr/>
        </p:nvGrpSpPr>
        <p:grpSpPr>
          <a:xfrm>
            <a:off x="2437757" y="5635498"/>
            <a:ext cx="4211536" cy="1279754"/>
            <a:chOff x="2434497" y="5619299"/>
            <a:chExt cx="4211536" cy="1279754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04" t="10778" r="39135" b="14166"/>
            <a:stretch/>
          </p:blipFill>
          <p:spPr>
            <a:xfrm>
              <a:off x="3517359" y="5781550"/>
              <a:ext cx="1844991" cy="111750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89657" y="5619299"/>
              <a:ext cx="18449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Абсорбирующие частички пудры</a:t>
              </a:r>
              <a:endParaRPr lang="ko-KR" altLang="en-US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34497" y="6300192"/>
              <a:ext cx="922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Излишний кожный жир</a:t>
              </a:r>
              <a:endParaRPr lang="ko-KR" altLang="en-US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3179507" y="6410807"/>
              <a:ext cx="618793" cy="10772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473" t="18341" b="24819"/>
            <a:stretch/>
          </p:blipFill>
          <p:spPr>
            <a:xfrm>
              <a:off x="5369026" y="5933663"/>
              <a:ext cx="1277007" cy="813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955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9747195"/>
              </p:ext>
            </p:extLst>
          </p:nvPr>
        </p:nvGraphicFramePr>
        <p:xfrm>
          <a:off x="1423952" y="755576"/>
          <a:ext cx="5317416" cy="60444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82566"/>
                <a:gridCol w="4334850"/>
              </a:tblGrid>
              <a:tr h="5040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 Soul Moist Aura Cushion 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1310545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Идея линии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6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эффект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Мультифункциональный крем оказывает сразу восемь эффектов на Вашу кожу!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[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влажный блеск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покрытие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увлажнение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выравнивание тона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отбеливание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разглаживание морщины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защита от УФ-лучей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+ </a:t>
                      </a:r>
                      <a:r>
                        <a:rPr lang="ru-RU" altLang="ko-KR" sz="100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сливается с кожей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7205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  <a:endParaRPr lang="ko-KR" alt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Швейцарские альпийские травы, обогащенная минералами ледниковая вода Аляски,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аргановое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масло.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Формула на 45% состоящая из увлажняющих ингредиентов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Гипоаллергенная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формула, исключающая восемь потенциально опасных ингредиентов.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095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ko-KR" alt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 сравнению с предыдущей версией товарной позиции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9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 объем на 15%</a:t>
                      </a:r>
                      <a:r>
                        <a:rPr lang="en-US" altLang="ko-KR" sz="9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(13g </a:t>
                      </a:r>
                      <a:r>
                        <a:rPr lang="en-US" altLang="ko-KR" sz="9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→15g)</a:t>
                      </a:r>
                      <a:r>
                        <a:rPr lang="ru-RU" altLang="ko-KR" sz="9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</a:t>
                      </a:r>
                      <a:endParaRPr lang="en-US" altLang="ko-KR" sz="900" u="sng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Антибактериальный </a:t>
                      </a:r>
                      <a:r>
                        <a:rPr lang="ru-RU" altLang="ko-KR" sz="9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спонж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</a:t>
                      </a:r>
                      <a:r>
                        <a:rPr lang="ru-RU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Не темнеет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Высокая степень «сцепления»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     с кожей.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Предназначение</a:t>
                      </a:r>
                      <a:endParaRPr lang="ko-KR" alt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900" b="0" baseline="0" dirty="0" smtClean="0">
                          <a:latin typeface="Arial" pitchFamily="34" charset="0"/>
                          <a:cs typeface="Arial" pitchFamily="34" charset="0"/>
                        </a:rPr>
                        <a:t>Женщины от 20 до 40, предпочитающие увлажняющую основу под макияж, создающую мягкое шелковистое покрытие.  </a:t>
                      </a:r>
                      <a:r>
                        <a:rPr lang="en-US" altLang="ko-KR" sz="9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Moist Aura Cushion SPF50+ PA+++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89242" y="1773831"/>
            <a:ext cx="17684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lvl="0"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Осветляет и придает сияние</a:t>
            </a:r>
            <a:endParaRPr lang="en-US" altLang="ko-KR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89242" y="1383229"/>
            <a:ext cx="992083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Увлажняет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933056" y="1355043"/>
            <a:ext cx="23302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Отбеливает и разглаживает морщины</a:t>
            </a:r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4589120" y="1895453"/>
            <a:ext cx="1790875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Удобен в использовании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3396662" y="2267744"/>
            <a:ext cx="2922595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Содержит в комплекте улучшенный </a:t>
            </a:r>
            <a:r>
              <a:rPr lang="ru-RU" altLang="ko-KR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спонж</a:t>
            </a:r>
            <a:endParaRPr lang="ko-KR" altLang="en-US" dirty="0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1" y="796488"/>
            <a:ext cx="1221897" cy="1257776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81" y="2200458"/>
            <a:ext cx="1155197" cy="1293945"/>
          </a:xfrm>
          <a:prstGeom prst="rect">
            <a:avLst/>
          </a:prstGeom>
        </p:spPr>
      </p:pic>
      <p:pic>
        <p:nvPicPr>
          <p:cNvPr id="43" name="그림 15" descr="K-12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2" y="4661900"/>
            <a:ext cx="1293290" cy="10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2" y="3607991"/>
            <a:ext cx="1188210" cy="1053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0688" y="7025730"/>
            <a:ext cx="648072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Преимущества новинки </a:t>
            </a:r>
            <a:r>
              <a:rPr lang="fr-FR" altLang="ko-K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 Soul Moist Aura Cushion </a:t>
            </a:r>
          </a:p>
          <a:p>
            <a:pPr algn="ctr">
              <a:lnSpc>
                <a:spcPct val="120000"/>
              </a:lnSpc>
            </a:pPr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 предыдущей версией </a:t>
            </a:r>
            <a:r>
              <a:rPr lang="ru-RU" altLang="ko-K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товарной позиции</a:t>
            </a:r>
            <a:r>
              <a:rPr lang="en-US" altLang="ko-K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 </a:t>
            </a:r>
            <a:r>
              <a:rPr lang="en-US" altLang="ko-K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Soul CC Cushion </a:t>
            </a:r>
            <a:endParaRPr lang="ko-KR" alt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525900" y="7489919"/>
            <a:ext cx="5025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Увеличен</a:t>
            </a:r>
            <a:r>
              <a:rPr lang="ru-RU" altLang="ko-K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объем содержимого на 15%.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u="sng" dirty="0">
                <a:latin typeface="Arial" pitchFamily="34" charset="0"/>
                <a:cs typeface="Arial" pitchFamily="34" charset="0"/>
              </a:rPr>
              <a:t>(13g </a:t>
            </a:r>
            <a:r>
              <a:rPr lang="en-US" altLang="ko-KR" sz="1000" u="sng" dirty="0">
                <a:latin typeface="Arial" pitchFamily="34" charset="0"/>
                <a:ea typeface="바탕"/>
                <a:cs typeface="Arial" pitchFamily="34" charset="0"/>
              </a:rPr>
              <a:t>→15g</a:t>
            </a:r>
            <a:r>
              <a:rPr lang="en-US" altLang="ko-KR" sz="1000" u="sng" dirty="0" smtClean="0">
                <a:latin typeface="Arial" pitchFamily="34" charset="0"/>
                <a:ea typeface="바탕"/>
                <a:cs typeface="Arial" pitchFamily="34" charset="0"/>
              </a:rPr>
              <a:t>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Улучшены</a:t>
            </a:r>
            <a:r>
              <a:rPr lang="ru-RU" altLang="ko-KR" sz="1000" dirty="0" smtClean="0">
                <a:solidFill>
                  <a:srgbClr val="C00000"/>
                </a:solidFill>
                <a:latin typeface="Arial" pitchFamily="34" charset="0"/>
                <a:ea typeface="바탕"/>
                <a:cs typeface="Arial" pitchFamily="34" charset="0"/>
              </a:rPr>
              <a:t> увлажняющие свойства </a:t>
            </a: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-</a:t>
            </a:r>
            <a:r>
              <a:rPr lang="ru-RU" altLang="ko-KR" sz="1000" dirty="0" smtClean="0">
                <a:solidFill>
                  <a:srgbClr val="C00000"/>
                </a:solidFill>
                <a:latin typeface="Arial" pitchFamily="34" charset="0"/>
                <a:ea typeface="바탕"/>
                <a:cs typeface="Arial" pitchFamily="34" charset="0"/>
              </a:rPr>
              <a:t> </a:t>
            </a: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формула </a:t>
            </a:r>
            <a:r>
              <a:rPr lang="ru-RU" altLang="ko-KR" sz="1000" dirty="0">
                <a:latin typeface="Arial" pitchFamily="34" charset="0"/>
                <a:ea typeface="바탕"/>
                <a:cs typeface="Arial" pitchFamily="34" charset="0"/>
              </a:rPr>
              <a:t>на 45% </a:t>
            </a: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состоит </a:t>
            </a:r>
            <a:r>
              <a:rPr lang="ru-RU" altLang="ko-KR" sz="1000" dirty="0">
                <a:latin typeface="Arial" pitchFamily="34" charset="0"/>
                <a:ea typeface="바탕"/>
                <a:cs typeface="Arial" pitchFamily="34" charset="0"/>
              </a:rPr>
              <a:t>из увлажняющих </a:t>
            </a: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ингредиентов.</a:t>
            </a:r>
            <a:endParaRPr lang="en-US" altLang="ko-KR" sz="1000" dirty="0" smtClean="0">
              <a:solidFill>
                <a:srgbClr val="C00000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altLang="ko-KR" sz="1000" dirty="0" err="1">
                <a:latin typeface="Arial" pitchFamily="34" charset="0"/>
                <a:ea typeface="바탕"/>
                <a:cs typeface="Arial" pitchFamily="34" charset="0"/>
              </a:rPr>
              <a:t>Гипоаллергенная</a:t>
            </a:r>
            <a:r>
              <a:rPr lang="ru-RU" altLang="ko-KR" sz="1000" dirty="0">
                <a:latin typeface="Arial" pitchFamily="34" charset="0"/>
                <a:ea typeface="바탕"/>
                <a:cs typeface="Arial" pitchFamily="34" charset="0"/>
              </a:rPr>
              <a:t> формула, исключающая </a:t>
            </a: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не 5, а 8 </a:t>
            </a:r>
            <a:r>
              <a:rPr lang="ru-RU" altLang="ko-KR" sz="1000" dirty="0">
                <a:latin typeface="Arial" pitchFamily="34" charset="0"/>
                <a:ea typeface="바탕"/>
                <a:cs typeface="Arial" pitchFamily="34" charset="0"/>
              </a:rPr>
              <a:t>потенциально опасных ингредиентов.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Улучшенный </a:t>
            </a:r>
            <a:r>
              <a:rPr lang="ru-RU" altLang="ko-KR" sz="1000" dirty="0" err="1" smtClean="0">
                <a:latin typeface="Arial" pitchFamily="34" charset="0"/>
                <a:ea typeface="바탕"/>
                <a:cs typeface="Arial" pitchFamily="34" charset="0"/>
              </a:rPr>
              <a:t>спонж</a:t>
            </a: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srgbClr val="CC0000"/>
                </a:solidFill>
                <a:latin typeface="Arial" pitchFamily="34" charset="0"/>
                <a:ea typeface="바탕"/>
                <a:cs typeface="Arial" pitchFamily="34" charset="0"/>
              </a:rPr>
              <a:t>с голубым антибактериальным покрытием.</a:t>
            </a:r>
            <a:endParaRPr lang="en-US" altLang="ko-KR" sz="1000" dirty="0" smtClean="0">
              <a:solidFill>
                <a:srgbClr val="CC0000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Лучше маскирует недостатки кожи.</a:t>
            </a:r>
            <a:endParaRPr lang="en-US" altLang="ko-KR" sz="10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Придает коже </a:t>
            </a:r>
            <a:r>
              <a:rPr lang="ru-RU" altLang="ko-KR" sz="1000" dirty="0" smtClean="0">
                <a:solidFill>
                  <a:srgbClr val="C00000"/>
                </a:solidFill>
                <a:latin typeface="Arial" pitchFamily="34" charset="0"/>
                <a:ea typeface="바탕"/>
                <a:cs typeface="Arial" pitchFamily="34" charset="0"/>
              </a:rPr>
              <a:t>нежный сатиновый блеск.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340768" y="7025730"/>
            <a:ext cx="5400600" cy="2010765"/>
          </a:xfrm>
          <a:prstGeom prst="rect">
            <a:avLst/>
          </a:prstGeom>
          <a:ln>
            <a:solidFill>
              <a:srgbClr val="CC99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19" y="5702560"/>
            <a:ext cx="122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15g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35" t="9903" r="20041" b="8756"/>
          <a:stretch/>
        </p:blipFill>
        <p:spPr>
          <a:xfrm rot="5400000">
            <a:off x="4483104" y="4929410"/>
            <a:ext cx="769820" cy="85373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63" t="12561" r="20465" b="10425"/>
          <a:stretch/>
        </p:blipFill>
        <p:spPr>
          <a:xfrm rot="5400000">
            <a:off x="5876534" y="4917349"/>
            <a:ext cx="809957" cy="8606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0215" y="5137187"/>
            <a:ext cx="8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61990" y="5944814"/>
            <a:ext cx="4380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ü"/>
            </a:pP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Водная текстура средства придает лицу здоровый и отдохнувший вид.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7734" y="5740894"/>
            <a:ext cx="936104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800" dirty="0" smtClean="0">
                <a:latin typeface="Arial" pitchFamily="34" charset="0"/>
                <a:cs typeface="Arial" pitchFamily="34" charset="0"/>
              </a:rPr>
              <a:t>Другой бренд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1943" y="5741185"/>
            <a:ext cx="79987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800" dirty="0" err="1" smtClean="0">
                <a:latin typeface="Arial" pitchFamily="34" charset="0"/>
                <a:cs typeface="Arial" pitchFamily="34" charset="0"/>
              </a:rPr>
              <a:t>Saem</a:t>
            </a:r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8083" y="4673388"/>
            <a:ext cx="251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i="1" dirty="0" smtClean="0">
                <a:latin typeface="Arial" pitchFamily="34" charset="0"/>
                <a:cs typeface="Arial" pitchFamily="34" charset="0"/>
              </a:rPr>
              <a:t>Специальное покрытие </a:t>
            </a:r>
            <a:r>
              <a:rPr lang="ru-RU" altLang="ko-KR" sz="800" i="1" dirty="0" err="1" smtClean="0">
                <a:latin typeface="Arial" pitchFamily="34" charset="0"/>
                <a:cs typeface="Arial" pitchFamily="34" charset="0"/>
              </a:rPr>
              <a:t>спонжа</a:t>
            </a:r>
            <a:r>
              <a:rPr lang="ru-RU" altLang="ko-KR" sz="800" i="1" dirty="0" smtClean="0">
                <a:latin typeface="Arial" pitchFamily="34" charset="0"/>
                <a:cs typeface="Arial" pitchFamily="34" charset="0"/>
              </a:rPr>
              <a:t> препятствует распространению бактерий</a:t>
            </a:r>
            <a:r>
              <a:rPr lang="en-US" altLang="ko-KR" sz="800" i="1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5" t="32900" r="21745" b="34201"/>
          <a:stretch/>
        </p:blipFill>
        <p:spPr>
          <a:xfrm>
            <a:off x="41580" y="6050650"/>
            <a:ext cx="1124279" cy="1037025"/>
          </a:xfrm>
          <a:prstGeom prst="rect">
            <a:avLst/>
          </a:prstGeom>
        </p:spPr>
      </p:pic>
      <p:cxnSp>
        <p:nvCxnSpPr>
          <p:cNvPr id="27" name="직선 연결선 26"/>
          <p:cNvCxnSpPr/>
          <p:nvPr/>
        </p:nvCxnSpPr>
        <p:spPr>
          <a:xfrm>
            <a:off x="548680" y="6050651"/>
            <a:ext cx="0" cy="103702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338169" y="4661900"/>
            <a:ext cx="2404422" cy="12868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393805" y="5121394"/>
            <a:ext cx="1833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ü"/>
            </a:pP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Мельчайший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порошок из драгоценных камней и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минералов дарит коже нежный сатиновый блеск.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068238"/>
            <a:ext cx="548680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800" dirty="0" smtClean="0">
                <a:latin typeface="Arial" pitchFamily="34" charset="0"/>
                <a:cs typeface="Arial" pitchFamily="34" charset="0"/>
              </a:rPr>
              <a:t>До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0688" y="7092280"/>
            <a:ext cx="548680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800" dirty="0" smtClean="0">
                <a:latin typeface="Arial" pitchFamily="34" charset="0"/>
                <a:cs typeface="Arial" pitchFamily="34" charset="0"/>
              </a:rPr>
              <a:t>После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94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186511"/>
              </p:ext>
            </p:extLst>
          </p:nvPr>
        </p:nvGraphicFramePr>
        <p:xfrm>
          <a:off x="1423952" y="755576"/>
          <a:ext cx="5317416" cy="60022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82566"/>
                <a:gridCol w="4334850"/>
              </a:tblGrid>
              <a:tr h="43204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 Soul Volume Beam Highlighter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109805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Идея линии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01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эффект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Восхитительный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хайлайтер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прост и удобен в использовании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Идеально завершает Ваш образ, подчеркивает очарование линий лица, омолаживая и создавая обворожительный эффект сияния и мерцания – словно Вы воспользовались услугами профессионального визажиста.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194113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ru-RU" altLang="ko-KR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 и свойства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 комплекте профессиональная встроенная кисть.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Для однократного нанесения необходимого количества средства просто нажмите  на кнопку, расположенную вверху тюбика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 (*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При первом использовании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хайлайтера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требуется нажать на кнопку несколько раз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)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Придание лицу выразительности и объема.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Наносится точечно - в уголках глаз, на подбородке</a:t>
                      </a:r>
                      <a:r>
                        <a:rPr lang="ru-RU" altLang="ko-KR" sz="1000" baseline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, переносице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или в области лба. Точечное </a:t>
                      </a:r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высветление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акцентирует внимание на отдельных частях лица, скрывая мелкие морщинки, корректирует его рельеф и придает более четкую скульптурную форму. Этот поразительный эффект особенно заметен после применения на плоском лице.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aseline="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Мельчайшая жемчужная пудра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матирует кожу, успокаивая раздражения и освежая, а </a:t>
                      </a:r>
                      <a:r>
                        <a:rPr lang="ru-RU" altLang="ko-KR" sz="1000" baseline="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осветляющий комплекс 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придает коже изысканное свечение, добавляя Вашему образу загадочности и элегантности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63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Предназначение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97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От 20 до 40:</a:t>
                      </a:r>
                      <a:endParaRPr lang="en-US" altLang="ko-KR" sz="1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Девушки с жирной кожей, нуждающейся в масштабном покрытии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Те, кому необходимо безукоризненно выглядеть в течение всего дня, не освежая и не поправляя свой макияж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Volume Beam Highlighter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65104" y="1306618"/>
            <a:ext cx="20162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Иллюзия омоложения внешнего вида </a:t>
            </a:r>
            <a:endParaRPr lang="en-US" altLang="ko-KR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08728" y="1879611"/>
            <a:ext cx="2222912" cy="2995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36000" tIns="36000" rIns="36000" anchor="ctr">
            <a:no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Выделение отдельных частей лица и придание им объема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600908" y="1300509"/>
            <a:ext cx="156162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Профессиональный </a:t>
            </a:r>
            <a:r>
              <a:rPr lang="ru-RU" altLang="ko-K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подход</a:t>
            </a:r>
            <a:endParaRPr lang="en-US" altLang="ko-KR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891533" y="1834911"/>
            <a:ext cx="1780133" cy="344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36000" rIns="36000" anchor="ctr" anchorCtr="0">
            <a:noAutofit/>
          </a:bodyPr>
          <a:lstStyle/>
          <a:p>
            <a:pPr algn="ctr"/>
            <a:r>
              <a:rPr lang="ru-RU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Коррекция овала лица</a:t>
            </a:r>
            <a:endParaRPr lang="ko-KR" alt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66516" y="4718086"/>
            <a:ext cx="1296144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바탕"/>
                <a:cs typeface="Arial" pitchFamily="34" charset="0"/>
              </a:rPr>
              <a:t>10ml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33" y="866867"/>
            <a:ext cx="651753" cy="369156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9" y="5364088"/>
            <a:ext cx="12263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63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79C983"/>
          </a:solidFill>
        </a:ln>
      </a:spPr>
      <a:bodyPr rtlCol="0" anchor="ctr">
        <a:noAutofit/>
      </a:bodyPr>
      <a:lstStyle>
        <a:defPPr algn="ctr">
          <a:lnSpc>
            <a:spcPct val="150000"/>
          </a:lnSpc>
          <a:defRPr sz="1000" dirty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1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1879</Words>
  <Application>Microsoft Office PowerPoint</Application>
  <PresentationFormat>Экран (4:3)</PresentationFormat>
  <Paragraphs>273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테마</vt:lpstr>
      <vt:lpstr>1_Office 테마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user</cp:lastModifiedBy>
  <cp:revision>171</cp:revision>
  <dcterms:created xsi:type="dcterms:W3CDTF">2014-04-04T22:40:41Z</dcterms:created>
  <dcterms:modified xsi:type="dcterms:W3CDTF">2015-03-31T01:37:01Z</dcterms:modified>
</cp:coreProperties>
</file>